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718" r:id="rId6"/>
  </p:sldMasterIdLst>
  <p:notesMasterIdLst>
    <p:notesMasterId r:id="rId62"/>
  </p:notesMasterIdLst>
  <p:sldIdLst>
    <p:sldId id="368" r:id="rId7"/>
    <p:sldId id="338" r:id="rId8"/>
    <p:sldId id="339" r:id="rId9"/>
    <p:sldId id="340" r:id="rId10"/>
    <p:sldId id="341" r:id="rId11"/>
    <p:sldId id="372" r:id="rId12"/>
    <p:sldId id="363" r:id="rId13"/>
    <p:sldId id="364" r:id="rId14"/>
    <p:sldId id="354" r:id="rId15"/>
    <p:sldId id="357" r:id="rId16"/>
    <p:sldId id="360" r:id="rId17"/>
    <p:sldId id="365" r:id="rId18"/>
    <p:sldId id="361" r:id="rId19"/>
    <p:sldId id="356" r:id="rId20"/>
    <p:sldId id="370" r:id="rId21"/>
    <p:sldId id="268" r:id="rId22"/>
    <p:sldId id="376" r:id="rId23"/>
    <p:sldId id="316" r:id="rId24"/>
    <p:sldId id="410" r:id="rId25"/>
    <p:sldId id="411" r:id="rId26"/>
    <p:sldId id="401" r:id="rId27"/>
    <p:sldId id="378" r:id="rId28"/>
    <p:sldId id="388" r:id="rId29"/>
    <p:sldId id="405" r:id="rId30"/>
    <p:sldId id="355" r:id="rId31"/>
    <p:sldId id="412" r:id="rId32"/>
    <p:sldId id="390" r:id="rId33"/>
    <p:sldId id="409" r:id="rId34"/>
    <p:sldId id="393" r:id="rId35"/>
    <p:sldId id="403" r:id="rId36"/>
    <p:sldId id="395" r:id="rId37"/>
    <p:sldId id="413" r:id="rId38"/>
    <p:sldId id="414" r:id="rId39"/>
    <p:sldId id="415" r:id="rId40"/>
    <p:sldId id="396" r:id="rId41"/>
    <p:sldId id="397" r:id="rId42"/>
    <p:sldId id="399" r:id="rId43"/>
    <p:sldId id="385" r:id="rId44"/>
    <p:sldId id="398" r:id="rId45"/>
    <p:sldId id="400" r:id="rId46"/>
    <p:sldId id="387" r:id="rId47"/>
    <p:sldId id="406" r:id="rId48"/>
    <p:sldId id="416" r:id="rId49"/>
    <p:sldId id="407" r:id="rId50"/>
    <p:sldId id="417" r:id="rId51"/>
    <p:sldId id="418" r:id="rId52"/>
    <p:sldId id="419" r:id="rId53"/>
    <p:sldId id="343" r:id="rId54"/>
    <p:sldId id="344" r:id="rId55"/>
    <p:sldId id="349" r:id="rId56"/>
    <p:sldId id="362" r:id="rId57"/>
    <p:sldId id="277" r:id="rId58"/>
    <p:sldId id="276" r:id="rId59"/>
    <p:sldId id="278" r:id="rId60"/>
    <p:sldId id="345" r:id="rId6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89820A5-FF4E-49A4-B55F-046772DCBC59}">
          <p14:sldIdLst>
            <p14:sldId id="368"/>
            <p14:sldId id="338"/>
          </p14:sldIdLst>
        </p14:section>
        <p14:section name="SPTPE" id="{48743AB3-B937-48E9-8074-7635E34AAEB8}">
          <p14:sldIdLst>
            <p14:sldId id="339"/>
            <p14:sldId id="340"/>
            <p14:sldId id="341"/>
            <p14:sldId id="372"/>
            <p14:sldId id="363"/>
            <p14:sldId id="364"/>
            <p14:sldId id="354"/>
            <p14:sldId id="357"/>
            <p14:sldId id="360"/>
            <p14:sldId id="365"/>
            <p14:sldId id="361"/>
            <p14:sldId id="356"/>
            <p14:sldId id="370"/>
          </p14:sldIdLst>
        </p14:section>
        <p14:section name="FIPU" id="{66F27AD4-2573-405C-BDB4-456758498E99}">
          <p14:sldIdLst>
            <p14:sldId id="268"/>
            <p14:sldId id="376"/>
            <p14:sldId id="316"/>
            <p14:sldId id="410"/>
            <p14:sldId id="411"/>
            <p14:sldId id="401"/>
            <p14:sldId id="378"/>
            <p14:sldId id="388"/>
            <p14:sldId id="405"/>
            <p14:sldId id="355"/>
            <p14:sldId id="412"/>
            <p14:sldId id="390"/>
            <p14:sldId id="409"/>
            <p14:sldId id="393"/>
            <p14:sldId id="403"/>
            <p14:sldId id="395"/>
            <p14:sldId id="413"/>
            <p14:sldId id="414"/>
            <p14:sldId id="415"/>
            <p14:sldId id="396"/>
            <p14:sldId id="397"/>
            <p14:sldId id="399"/>
            <p14:sldId id="385"/>
            <p14:sldId id="398"/>
            <p14:sldId id="400"/>
            <p14:sldId id="387"/>
            <p14:sldId id="406"/>
            <p14:sldId id="416"/>
            <p14:sldId id="407"/>
            <p14:sldId id="417"/>
            <p14:sldId id="418"/>
            <p14:sldId id="419"/>
          </p14:sldIdLst>
        </p14:section>
        <p14:section name="Contrat" id="{F11C14A2-E18B-4BB7-BF39-524E25FBDC79}">
          <p14:sldIdLst>
            <p14:sldId id="343"/>
            <p14:sldId id="344"/>
            <p14:sldId id="349"/>
            <p14:sldId id="362"/>
          </p14:sldIdLst>
        </p14:section>
        <p14:section name="Budget" id="{4FE4519E-111E-4747-9398-76802261B0BE}">
          <p14:sldIdLst>
            <p14:sldId id="277"/>
            <p14:sldId id="276"/>
            <p14:sldId id="278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CZYNSKI Christine" initials="KC" lastIdx="3" clrIdx="0">
    <p:extLst>
      <p:ext uri="{19B8F6BF-5375-455C-9EA6-DF929625EA0E}">
        <p15:presenceInfo xmlns:p15="http://schemas.microsoft.com/office/powerpoint/2012/main" userId="S::christine.kolczynski@carsat-nordest.fr::3abc56b4-c981-468e-83cd-4b207c6632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75A"/>
    <a:srgbClr val="00B0ED"/>
    <a:srgbClr val="AE66C5"/>
    <a:srgbClr val="0D46A7"/>
    <a:srgbClr val="6384BA"/>
    <a:srgbClr val="FFFF99"/>
    <a:srgbClr val="414141"/>
    <a:srgbClr val="8099D2"/>
    <a:srgbClr val="B17BC2"/>
    <a:srgbClr val="E32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3" autoAdjust="0"/>
    <p:restoredTop sz="89307" autoAdjust="0"/>
  </p:normalViewPr>
  <p:slideViewPr>
    <p:cSldViewPr snapToGrid="0">
      <p:cViewPr varScale="1">
        <p:scale>
          <a:sx n="98" d="100"/>
          <a:sy n="98" d="100"/>
        </p:scale>
        <p:origin x="1368" y="84"/>
      </p:cViewPr>
      <p:guideLst>
        <p:guide orient="horz" pos="890"/>
        <p:guide orient="horz" pos="361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E5-4B15-BFE1-E5555CBDC6A6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E5-4B15-BFE1-E5555CBDC6A6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36-4B63-A55D-AC2D9A191913}"/>
              </c:ext>
            </c:extLst>
          </c:dPt>
          <c:dLbls>
            <c:dLbl>
              <c:idx val="0"/>
              <c:layout>
                <c:manualLayout>
                  <c:x val="-0.22413476043879982"/>
                  <c:y val="-9.55911356652464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E5-4B15-BFE1-E5555CBDC6A6}"/>
                </c:ext>
              </c:extLst>
            </c:dLbl>
            <c:dLbl>
              <c:idx val="1"/>
              <c:layout>
                <c:manualLayout>
                  <c:x val="0.21305639880217259"/>
                  <c:y val="-9.0675934604305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2925151206152"/>
                      <c:h val="0.20223994062274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2E5-4B15-BFE1-E5555CBDC6A6}"/>
                </c:ext>
              </c:extLst>
            </c:dLbl>
            <c:dLbl>
              <c:idx val="2"/>
              <c:layout>
                <c:manualLayout>
                  <c:x val="0.14413706197617537"/>
                  <c:y val="0.20538031237154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36-4B63-A55D-AC2D9A191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'SPTPE CP'!$A$1:$A$3</c:f>
              <c:strCache>
                <c:ptCount val="3"/>
                <c:pt idx="0">
                  <c:v>Subv. Ergo</c:v>
                </c:pt>
                <c:pt idx="1">
                  <c:v>SPTPE</c:v>
                </c:pt>
                <c:pt idx="2">
                  <c:v>Contrats de prévention</c:v>
                </c:pt>
              </c:strCache>
            </c:strRef>
          </c:cat>
          <c:val>
            <c:numRef>
              <c:f>'SPTPE CP'!$B$1:$B$3</c:f>
              <c:numCache>
                <c:formatCode>#\ ##0\ "€"</c:formatCode>
                <c:ptCount val="3"/>
                <c:pt idx="0">
                  <c:v>4320000</c:v>
                </c:pt>
                <c:pt idx="1">
                  <c:v>1700000</c:v>
                </c:pt>
                <c:pt idx="2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5-4B15-BFE1-E5555CBD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D3-40BE-841C-FB9B4105FABD}"/>
              </c:ext>
            </c:extLst>
          </c:dPt>
          <c:dPt>
            <c:idx val="1"/>
            <c:bubble3D val="0"/>
            <c:spPr>
              <a:solidFill>
                <a:srgbClr val="FFFFFF">
                  <a:lumMod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3-40BE-841C-FB9B4105FABD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D3-40BE-841C-FB9B4105FABD}"/>
              </c:ext>
            </c:extLst>
          </c:dPt>
          <c:dLbls>
            <c:dLbl>
              <c:idx val="0"/>
              <c:layout>
                <c:manualLayout>
                  <c:x val="0.10850568370572869"/>
                  <c:y val="0.19869688346887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68646580975283"/>
                      <c:h val="0.30579173297143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D3-40BE-841C-FB9B4105FABD}"/>
                </c:ext>
              </c:extLst>
            </c:dLbl>
            <c:dLbl>
              <c:idx val="1"/>
              <c:layout>
                <c:manualLayout>
                  <c:x val="8.1291810074167539E-2"/>
                  <c:y val="-0.20009480788902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104893960373027"/>
                      <c:h val="0.27551020408163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D3-40BE-841C-FB9B4105FABD}"/>
                </c:ext>
              </c:extLst>
            </c:dLbl>
            <c:dLbl>
              <c:idx val="2"/>
              <c:layout>
                <c:manualLayout>
                  <c:x val="0.16836372623150977"/>
                  <c:y val="-4.93652579141893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99741406682174"/>
                      <c:h val="0.2582766439909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D3-40BE-841C-FB9B4105FA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'Contrats 20222'!$A$4:$A$5</c:f>
              <c:strCache>
                <c:ptCount val="2"/>
                <c:pt idx="0">
                  <c:v>Payées</c:v>
                </c:pt>
                <c:pt idx="1">
                  <c:v>Disponible</c:v>
                </c:pt>
              </c:strCache>
            </c:strRef>
          </c:cat>
          <c:val>
            <c:numRef>
              <c:f>'Contrats 20222'!$B$4:$B$5</c:f>
              <c:numCache>
                <c:formatCode>#\ ##0\ "€"</c:formatCode>
                <c:ptCount val="2"/>
                <c:pt idx="0">
                  <c:v>91602.5</c:v>
                </c:pt>
                <c:pt idx="1">
                  <c:v>4228397.5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D3-40BE-841C-FB9B4105F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4F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2-46A0-BBCD-C44B551E991A}"/>
              </c:ext>
            </c:extLst>
          </c:dPt>
          <c:dPt>
            <c:idx val="1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2-46A0-BBCD-C44B551E991A}"/>
              </c:ext>
            </c:extLst>
          </c:dPt>
          <c:dPt>
            <c:idx val="2"/>
            <c:bubble3D val="0"/>
            <c:spPr>
              <a:solidFill>
                <a:srgbClr val="FFFFFF">
                  <a:lumMod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2-46A0-BBCD-C44B551E991A}"/>
              </c:ext>
            </c:extLst>
          </c:dPt>
          <c:dLbls>
            <c:dLbl>
              <c:idx val="0"/>
              <c:layout>
                <c:manualLayout>
                  <c:x val="-0.19510034417800226"/>
                  <c:y val="0.107224206302482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3275637484614"/>
                      <c:h val="0.22430178780129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F2-46A0-BBCD-C44B551E991A}"/>
                </c:ext>
              </c:extLst>
            </c:dLbl>
            <c:dLbl>
              <c:idx val="1"/>
              <c:layout>
                <c:manualLayout>
                  <c:x val="-0.13578868738050265"/>
                  <c:y val="-0.19423423516421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F2-46A0-BBCD-C44B551E991A}"/>
                </c:ext>
              </c:extLst>
            </c:dLbl>
            <c:dLbl>
              <c:idx val="2"/>
              <c:layout>
                <c:manualLayout>
                  <c:x val="0.19275120289475656"/>
                  <c:y val="3.1935000304843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99741406682174"/>
                      <c:h val="0.2582766439909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7F2-46A0-BBCD-C44B551E9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'Contrats 20222'!$C$4:$C$6</c:f>
              <c:strCache>
                <c:ptCount val="3"/>
                <c:pt idx="0">
                  <c:v>Réservées</c:v>
                </c:pt>
                <c:pt idx="1">
                  <c:v>Payées</c:v>
                </c:pt>
                <c:pt idx="2">
                  <c:v>Disponible</c:v>
                </c:pt>
              </c:strCache>
            </c:strRef>
          </c:cat>
          <c:val>
            <c:numRef>
              <c:f>'Contrats 20222'!$D$4:$D$6</c:f>
              <c:numCache>
                <c:formatCode>#\ ##0\ "€"</c:formatCode>
                <c:ptCount val="3"/>
                <c:pt idx="0">
                  <c:v>622743.21</c:v>
                </c:pt>
                <c:pt idx="1">
                  <c:v>283895.76</c:v>
                </c:pt>
                <c:pt idx="2">
                  <c:v>793361.03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F2-46A0-BBCD-C44B551E9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2-46A0-BBCD-C44B551E991A}"/>
              </c:ext>
            </c:extLst>
          </c:dPt>
          <c:dPt>
            <c:idx val="1"/>
            <c:bubble3D val="0"/>
            <c:spPr>
              <a:solidFill>
                <a:srgbClr val="FFFFFF">
                  <a:lumMod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2-46A0-BBCD-C44B551E991A}"/>
              </c:ext>
            </c:extLst>
          </c:dPt>
          <c:dLbls>
            <c:dLbl>
              <c:idx val="0"/>
              <c:layout>
                <c:manualLayout>
                  <c:x val="-0.19510034417800226"/>
                  <c:y val="0.107224206302482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3275637484614"/>
                      <c:h val="0.22430178780129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F2-46A0-BBCD-C44B551E991A}"/>
                </c:ext>
              </c:extLst>
            </c:dLbl>
            <c:dLbl>
              <c:idx val="1"/>
              <c:layout>
                <c:manualLayout>
                  <c:x val="0.14804070735396438"/>
                  <c:y val="-0.201584669186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99741406682174"/>
                      <c:h val="0.2582766439909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F2-46A0-BBCD-C44B551E9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'Contrats 20222'!$C$4:$C$5</c:f>
              <c:strCache>
                <c:ptCount val="2"/>
                <c:pt idx="0">
                  <c:v>Signés</c:v>
                </c:pt>
                <c:pt idx="1">
                  <c:v>Disponible</c:v>
                </c:pt>
              </c:strCache>
            </c:strRef>
          </c:cat>
          <c:val>
            <c:numRef>
              <c:f>'Contrats 20222'!$D$4:$D$5</c:f>
              <c:numCache>
                <c:formatCode>#\ ##0\ "€"</c:formatCode>
                <c:ptCount val="2"/>
                <c:pt idx="0">
                  <c:v>499249</c:v>
                </c:pt>
                <c:pt idx="1">
                  <c:v>800751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F2-46A0-BBCD-C44B551E9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F4047-A678-48B7-A32E-7E1AAFB8EBBC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5513A-1CF3-4682-8597-ADB8BE83D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11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.prevention@carsat-nordest.fr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.prevention@carsat-nordest.fr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.prevention@carsat-nordest.fr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4995"/>
            <a:ext cx="5206153" cy="4308844"/>
          </a:xfr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9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094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44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587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5513A-1CF3-4682-8597-ADB8BE83D41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4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71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2038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56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74625" y="1381125"/>
            <a:ext cx="6623050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36ADF-D121-4CF7-BB50-81A3C0B9765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28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2038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478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11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4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91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696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2038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29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790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2038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30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2038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480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270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2038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480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09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223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82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67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9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33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885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604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08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050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68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25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Ou </a:t>
            </a:r>
            <a:r>
              <a:rPr lang="fr-FR" b="1" dirty="0">
                <a:solidFill>
                  <a:srgbClr val="C457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service.prevention@carsat-nordest.fr</a:t>
            </a:r>
            <a:endParaRPr lang="fr-FR" b="1" dirty="0">
              <a:solidFill>
                <a:srgbClr val="C4575A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667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Ou </a:t>
            </a:r>
            <a:r>
              <a:rPr lang="fr-FR" b="1" dirty="0">
                <a:solidFill>
                  <a:srgbClr val="C457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service.prevention@carsat-nordest.fr</a:t>
            </a:r>
            <a:endParaRPr lang="fr-FR" b="1" dirty="0">
              <a:solidFill>
                <a:srgbClr val="C4575A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96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Ou </a:t>
            </a:r>
            <a:r>
              <a:rPr lang="fr-FR" b="1" dirty="0">
                <a:solidFill>
                  <a:srgbClr val="C457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service.prevention@carsat-nordest.fr</a:t>
            </a:r>
            <a:endParaRPr lang="fr-FR" b="1" dirty="0">
              <a:solidFill>
                <a:srgbClr val="C4575A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86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49BDC-4ED4-F64F-98B8-9AFCB812CE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2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457200" algn="l"/>
              </a:tabLst>
            </a:pPr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49BDC-4ED4-F64F-98B8-9AFCB812CEB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15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49BDC-4ED4-F64F-98B8-9AFCB812CE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437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60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  Echafaudage de pied Montage Démontage en Sécurité (MDS) ou échafaudage roulant MDS admis à la marque NF et répondant obligatoirement aux exigences du cahier des charges.</a:t>
            </a:r>
            <a:br>
              <a:rPr lang="fr-FR" dirty="0"/>
            </a:br>
            <a:r>
              <a:rPr lang="fr-FR" dirty="0"/>
              <a:t>-   En options (cumulables et obligatoirement associées à l’achat d’échafaudage) : remorque avec rack pour le transport des échafaudages ou escaliers d’accès pour échafaudages.</a:t>
            </a:r>
          </a:p>
          <a:p>
            <a:r>
              <a:rPr lang="fr-FR" dirty="0"/>
              <a:t>-    Protections des trémies d’escalier et d’ascenseurs</a:t>
            </a:r>
            <a:br>
              <a:rPr lang="fr-FR" dirty="0"/>
            </a:br>
            <a:r>
              <a:rPr lang="fr-FR" dirty="0"/>
              <a:t>-    Accès provisoires</a:t>
            </a:r>
            <a:br>
              <a:rPr lang="fr-FR" dirty="0"/>
            </a:br>
            <a:r>
              <a:rPr lang="fr-FR" dirty="0"/>
              <a:t>-    Passerelles d’accès, de franchissement ou de chargement/déchargement</a:t>
            </a:r>
            <a:br>
              <a:rPr lang="fr-FR" dirty="0"/>
            </a:br>
            <a:r>
              <a:rPr lang="fr-FR" dirty="0"/>
              <a:t>-    Quais de chargement/déchargement pour cheminement piéton</a:t>
            </a:r>
            <a:br>
              <a:rPr lang="fr-FR" dirty="0"/>
            </a:br>
            <a:r>
              <a:rPr lang="fr-FR" dirty="0"/>
              <a:t>-    Podiums de lavage pour bennes à béton</a:t>
            </a:r>
            <a:br>
              <a:rPr lang="fr-FR" dirty="0"/>
            </a:br>
            <a:r>
              <a:rPr lang="fr-FR" dirty="0"/>
              <a:t>-    Plateformes de travail en hauteur (PIR et PIRL)</a:t>
            </a:r>
            <a:br>
              <a:rPr lang="fr-FR" dirty="0"/>
            </a:br>
            <a:r>
              <a:rPr lang="fr-FR" dirty="0"/>
              <a:t>-    Micro PEMP faible largeur (90 cm max)</a:t>
            </a:r>
            <a:br>
              <a:rPr lang="fr-FR" dirty="0"/>
            </a:br>
            <a:r>
              <a:rPr lang="fr-FR" dirty="0"/>
              <a:t>-    Plateformes d’accès et de travail aux prémurs</a:t>
            </a:r>
            <a:br>
              <a:rPr lang="fr-FR" dirty="0"/>
            </a:br>
            <a:r>
              <a:rPr lang="fr-FR" dirty="0"/>
              <a:t>-    Plateformes d’accès en fond de fouille</a:t>
            </a:r>
            <a:br>
              <a:rPr lang="fr-FR" dirty="0"/>
            </a:br>
            <a:r>
              <a:rPr lang="fr-FR" dirty="0"/>
              <a:t>-    Blindages légers manuportables</a:t>
            </a:r>
            <a:br>
              <a:rPr lang="fr-FR" dirty="0"/>
            </a:br>
            <a:r>
              <a:rPr lang="fr-FR" dirty="0"/>
              <a:t>-    Garde-corps de blindage, pinces pour garde-corps de blindage (pour les détenteurs de blindages)</a:t>
            </a:r>
            <a:br>
              <a:rPr lang="fr-FR" dirty="0"/>
            </a:br>
            <a:r>
              <a:rPr lang="fr-FR" dirty="0"/>
              <a:t>-    Bungalows de chantier mobiles et autonomes, isolés et chauffés, destinés à héberger le personnel et comportant lave-mains et WC</a:t>
            </a:r>
            <a:br>
              <a:rPr lang="fr-FR" dirty="0"/>
            </a:br>
            <a:r>
              <a:rPr lang="fr-FR" dirty="0"/>
              <a:t>-    Coffrets électriques de chantier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30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08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5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8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Justificatifs 2023 en plus par rapport à 2022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devis détaillé(s)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bons de commande(s)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Duplicata ou copie de la ou des facture(s)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Copie du ou des bon(s) de livraison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Preuve de paiement : Extraits des relevés bancaires (les lignes concernant les autres opérations peuvent être masquées)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513A-1CF3-4682-8597-ADB8BE83D41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55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9" y="1736121"/>
            <a:ext cx="10292316" cy="1287760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4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D1CCA-B9F2-124C-AE3C-2064BFE33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9" y="3192221"/>
            <a:ext cx="10292316" cy="116071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0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7269-DD24-6740-B8E5-3072545E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460-EE38-4E70-9E40-CCABFF0508BD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7F28822-6E67-6D44-B1CE-3640C8DC8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40" y="5730951"/>
            <a:ext cx="10292315" cy="393404"/>
          </a:xfrm>
        </p:spPr>
        <p:txBody>
          <a:bodyPr anchor="b">
            <a:normAutofit/>
          </a:bodyPr>
          <a:lstStyle>
            <a:lvl1pPr marL="0" indent="0" algn="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r-FR" dirty="0"/>
              <a:t>Nom de la direction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C5C9D4-65B4-4AB4-BC32-E72DFB91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9DE2C-5964-46BF-943E-D88338E5D3D0}"/>
              </a:ext>
            </a:extLst>
          </p:cNvPr>
          <p:cNvSpPr/>
          <p:nvPr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49A7A9-531C-4AAF-882A-3BF937E6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EE6E2FE-5B0E-4B4D-9FF2-ED375BF19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84703" y="476251"/>
            <a:ext cx="11227872" cy="5259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180" y="1777145"/>
            <a:ext cx="8182084" cy="1790273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B43F247-49A9-D843-A4E0-007CA1B5CCCE}"/>
              </a:ext>
            </a:extLst>
          </p:cNvPr>
          <p:cNvGrpSpPr/>
          <p:nvPr/>
        </p:nvGrpSpPr>
        <p:grpSpPr>
          <a:xfrm>
            <a:off x="-1024398" y="1875707"/>
            <a:ext cx="3065507" cy="3112809"/>
            <a:chOff x="-1208641" y="1508537"/>
            <a:chExt cx="3427093" cy="3479976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ACD4DE6-C638-304D-98B7-68D0B54E67A1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9028EDE-31E7-594E-A87C-433118261AC8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57BF1C8-B037-7145-B358-DD0347DA44DB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9395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6DD44-317A-D94C-BB35-08ED98E3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82481"/>
            <a:ext cx="11233150" cy="809307"/>
          </a:xfrm>
          <a:solidFill>
            <a:schemeClr val="tx2"/>
          </a:solidFill>
        </p:spPr>
        <p:txBody>
          <a:bodyPr lIns="360000" tIns="3600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9C23C9-7940-4FC6-8F38-84DE56D703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3" y="3361382"/>
            <a:ext cx="5971143" cy="12877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3E3365-4027-481A-B7DB-67E073F9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D428F-50D8-462C-A9C1-1EF855CCB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3ED9BF-3EA1-4C47-A4F3-46E9486A6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35EDC7-C055-4676-882A-5A019DFE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460-EE38-4E70-9E40-CCABFF0508BD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9D7DF5-2224-4196-8A50-B1E14214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8FD2A-CECC-4AAA-8AA6-CAEEE30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F695B4-3723-4081-A1B8-A74F1F5CE717}"/>
              </a:ext>
            </a:extLst>
          </p:cNvPr>
          <p:cNvSpPr txBox="1"/>
          <p:nvPr userDrawn="1"/>
        </p:nvSpPr>
        <p:spPr>
          <a:xfrm>
            <a:off x="2943808" y="3207011"/>
            <a:ext cx="616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7DEC418-1C9F-4BE8-8014-612023F6EC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73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3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2" y="2188869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6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11/10/2024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9" y="5031321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2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" y="40501"/>
            <a:ext cx="4313010" cy="21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2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6" y="2188868"/>
            <a:ext cx="5247826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2" y="2188869"/>
            <a:ext cx="5930574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11/10/2024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1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9" y="5987313"/>
            <a:ext cx="6748046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" y="40501"/>
            <a:ext cx="4313010" cy="21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7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9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11/10/2024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3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3" y="5971704"/>
            <a:ext cx="6797940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" y="40501"/>
            <a:ext cx="4313010" cy="21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3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2" y="2188869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11/10/2024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3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3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90" y="5999839"/>
            <a:ext cx="5688905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132709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6" y="2188868"/>
            <a:ext cx="5247826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2" y="2188869"/>
            <a:ext cx="5930574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11/10/2024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3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3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1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98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9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11/10/2024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3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3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7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1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78467" y="1628775"/>
            <a:ext cx="11235071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98FE194-2F55-CC44-BACD-07104875FA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425" y="1628775"/>
            <a:ext cx="8635695" cy="4752975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277769 w 8645275"/>
              <a:gd name="connsiteY2" fmla="*/ 4102100 h 4102100"/>
              <a:gd name="connsiteX3" fmla="*/ 0 w 8645275"/>
              <a:gd name="connsiteY3" fmla="*/ 4102100 h 4102100"/>
              <a:gd name="connsiteX4" fmla="*/ 0 w 8645275"/>
              <a:gd name="connsiteY4" fmla="*/ 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277769" y="4102100"/>
                </a:lnTo>
                <a:lnTo>
                  <a:pt x="0" y="4102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9" y="4129908"/>
            <a:ext cx="7300248" cy="1011077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4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D1CCA-B9F2-124C-AE3C-2064BFE33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8" y="5257369"/>
            <a:ext cx="7126587" cy="771189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7269-DD24-6740-B8E5-3072545E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460-EE38-4E70-9E40-CCABFF0508BD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7F28822-6E67-6D44-B1CE-3640C8DC8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987" y="4457704"/>
            <a:ext cx="3190639" cy="1666655"/>
          </a:xfrm>
        </p:spPr>
        <p:txBody>
          <a:bodyPr anchor="b">
            <a:normAutofit/>
          </a:bodyPr>
          <a:lstStyle>
            <a:lvl1pPr marL="0" indent="0" algn="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r-FR" dirty="0"/>
              <a:t>Nom de la direction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982075-5CA4-46E5-98C1-A44BEA14D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2B1093-7D2B-4D4C-925C-09014ABB4AB0}"/>
              </a:ext>
            </a:extLst>
          </p:cNvPr>
          <p:cNvSpPr/>
          <p:nvPr/>
        </p:nvSpPr>
        <p:spPr>
          <a:xfrm>
            <a:off x="478467" y="1628775"/>
            <a:ext cx="11235071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40DFB0-1B22-4F07-8DF1-EED604158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574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6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1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1" y="2258732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1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1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1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1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542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6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1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1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1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1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1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1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36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6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1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1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1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1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1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1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01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6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1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1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1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1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1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1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17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6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1" y="1254638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1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1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1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1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1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905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943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197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38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906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4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EE6E2FE-5B0E-4B4D-9FF2-ED375BF19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84703" y="476251"/>
            <a:ext cx="11227872" cy="5259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180" y="1777145"/>
            <a:ext cx="8182084" cy="1790273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B43F247-49A9-D843-A4E0-007CA1B5CCCE}"/>
              </a:ext>
            </a:extLst>
          </p:cNvPr>
          <p:cNvGrpSpPr/>
          <p:nvPr/>
        </p:nvGrpSpPr>
        <p:grpSpPr>
          <a:xfrm>
            <a:off x="-1024398" y="1875707"/>
            <a:ext cx="3065507" cy="3112809"/>
            <a:chOff x="-1208641" y="1508537"/>
            <a:chExt cx="3427093" cy="3479976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ACD4DE6-C638-304D-98B7-68D0B54E67A1}"/>
                </a:ext>
              </a:extLst>
            </p:cNvPr>
            <p:cNvSpPr/>
            <p:nvPr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9028EDE-31E7-594E-A87C-433118261AC8}"/>
                </a:ext>
              </a:extLst>
            </p:cNvPr>
            <p:cNvSpPr/>
            <p:nvPr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57BF1C8-B037-7145-B358-DD0347DA44DB}"/>
                </a:ext>
              </a:extLst>
            </p:cNvPr>
            <p:cNvSpPr/>
            <p:nvPr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2377FE60-FD26-4EB6-942E-EA99FC1E67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B4CB3-95BC-4C0C-A2F7-F20A91CE97B8}"/>
              </a:ext>
            </a:extLst>
          </p:cNvPr>
          <p:cNvSpPr/>
          <p:nvPr/>
        </p:nvSpPr>
        <p:spPr>
          <a:xfrm>
            <a:off x="484703" y="476251"/>
            <a:ext cx="11227872" cy="5259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E729622-CDA2-4EC0-8BC4-6986E3992130}"/>
              </a:ext>
            </a:extLst>
          </p:cNvPr>
          <p:cNvGrpSpPr/>
          <p:nvPr/>
        </p:nvGrpSpPr>
        <p:grpSpPr>
          <a:xfrm>
            <a:off x="-1024398" y="1875707"/>
            <a:ext cx="3065507" cy="3112809"/>
            <a:chOff x="-1208641" y="1508537"/>
            <a:chExt cx="3427093" cy="3479976"/>
          </a:xfrm>
        </p:grpSpPr>
        <p:sp>
          <p:nvSpPr>
            <p:cNvPr id="14" name="Forme libre 15">
              <a:extLst>
                <a:ext uri="{FF2B5EF4-FFF2-40B4-BE49-F238E27FC236}">
                  <a16:creationId xmlns:a16="http://schemas.microsoft.com/office/drawing/2014/main" id="{0B85A9C5-344D-4F71-980B-57822F179C27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19" name="Forme libre 14">
              <a:extLst>
                <a:ext uri="{FF2B5EF4-FFF2-40B4-BE49-F238E27FC236}">
                  <a16:creationId xmlns:a16="http://schemas.microsoft.com/office/drawing/2014/main" id="{0CBE0C7C-8905-45F5-977C-4184DEF3213D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BFF5003-5568-41CB-88D7-5196D2454D9E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6443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98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316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360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833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2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784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3"/>
            <a:ext cx="10422020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35403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3"/>
            <a:ext cx="10422020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994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3"/>
            <a:ext cx="10422020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16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3"/>
            <a:ext cx="10422020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92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5" y="2087563"/>
            <a:ext cx="10422020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73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6DD44-317A-D94C-BB35-08ED98E3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482481"/>
            <a:ext cx="11233149" cy="809307"/>
          </a:xfrm>
          <a:solidFill>
            <a:schemeClr val="tx2"/>
          </a:solidFill>
        </p:spPr>
        <p:txBody>
          <a:bodyPr lIns="360000" tIns="3600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7ABBC-3068-FD40-BD33-DB76D449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36162"/>
            <a:ext cx="11233149" cy="4297888"/>
          </a:xfrm>
          <a:solidFill>
            <a:schemeClr val="bg1">
              <a:lumMod val="95000"/>
            </a:schemeClr>
          </a:solidFill>
        </p:spPr>
        <p:txBody>
          <a:bodyPr lIns="360000" tIns="360000">
            <a:noAutofit/>
          </a:bodyPr>
          <a:lstStyle>
            <a:lvl1pPr marL="0" indent="0">
              <a:buNone/>
              <a:defRPr sz="2500" b="1">
                <a:solidFill>
                  <a:schemeClr val="bg2"/>
                </a:solidFill>
              </a:defRPr>
            </a:lvl1pPr>
            <a:lvl2pPr marL="228594" indent="-219069">
              <a:tabLst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254C8E-F1BA-47F0-A981-7D2896EC24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50B039-A993-4ED8-AB1B-149F07CC4B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190625" y="6229647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Document interne – Diffusion limitée</a:t>
            </a:r>
          </a:p>
        </p:txBody>
      </p:sp>
    </p:spTree>
    <p:extLst>
      <p:ext uri="{BB962C8B-B14F-4D97-AF65-F5344CB8AC3E}">
        <p14:creationId xmlns:p14="http://schemas.microsoft.com/office/powerpoint/2010/main" val="4234329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38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169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90625" y="6229647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Document interne – Diffusion limitée</a:t>
            </a:r>
          </a:p>
        </p:txBody>
      </p:sp>
    </p:spTree>
    <p:extLst>
      <p:ext uri="{BB962C8B-B14F-4D97-AF65-F5344CB8AC3E}">
        <p14:creationId xmlns:p14="http://schemas.microsoft.com/office/powerpoint/2010/main" val="3315643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49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59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90625" y="6229647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Document interne – Diffusion limitée</a:t>
            </a:r>
          </a:p>
        </p:txBody>
      </p:sp>
    </p:spTree>
    <p:extLst>
      <p:ext uri="{BB962C8B-B14F-4D97-AF65-F5344CB8AC3E}">
        <p14:creationId xmlns:p14="http://schemas.microsoft.com/office/powerpoint/2010/main" val="261934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59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345315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59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83903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59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190625" y="6229647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Document interne – Diffusion limitée</a:t>
            </a:r>
          </a:p>
        </p:txBody>
      </p:sp>
    </p:spTree>
    <p:extLst>
      <p:ext uri="{BB962C8B-B14F-4D97-AF65-F5344CB8AC3E}">
        <p14:creationId xmlns:p14="http://schemas.microsoft.com/office/powerpoint/2010/main" val="1871303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59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31171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6DD44-317A-D94C-BB35-08ED98E3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82481"/>
            <a:ext cx="11233150" cy="809307"/>
          </a:xfrm>
          <a:solidFill>
            <a:schemeClr val="tx2"/>
          </a:solidFill>
        </p:spPr>
        <p:txBody>
          <a:bodyPr lIns="360000" tIns="3600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9C23C9-7940-4FC6-8F38-84DE56D703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30EE0F-BD14-46A9-BA02-0137FE32E7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1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1" y="4888433"/>
            <a:ext cx="3527241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1" y="4888431"/>
            <a:ext cx="3527241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549882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1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1" y="4888433"/>
            <a:ext cx="3527241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1" y="4888431"/>
            <a:ext cx="3527241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084850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1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1" y="4888433"/>
            <a:ext cx="3527241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1" y="4888431"/>
            <a:ext cx="3527241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492282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1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1" y="4888433"/>
            <a:ext cx="3527241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1" y="4888431"/>
            <a:ext cx="3527241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484688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1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1" y="4888433"/>
            <a:ext cx="3527241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1" y="4888431"/>
            <a:ext cx="3527241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6" y="1824038"/>
            <a:ext cx="3527426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494256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1" y="496801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2" y="3747290"/>
            <a:ext cx="2998788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8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8" y="3746502"/>
            <a:ext cx="2998788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46550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6DD44-317A-D94C-BB35-08ED98E3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482481"/>
            <a:ext cx="11233149" cy="809307"/>
          </a:xfrm>
          <a:solidFill>
            <a:schemeClr val="tx2"/>
          </a:solidFill>
        </p:spPr>
        <p:txBody>
          <a:bodyPr lIns="360000" tIns="3600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7ABBC-3068-FD40-BD33-DB76D449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36162"/>
            <a:ext cx="11233149" cy="4297888"/>
          </a:xfrm>
          <a:solidFill>
            <a:schemeClr val="bg1">
              <a:lumMod val="95000"/>
            </a:schemeClr>
          </a:solidFill>
        </p:spPr>
        <p:txBody>
          <a:bodyPr lIns="360000" tIns="360000">
            <a:noAutofit/>
          </a:bodyPr>
          <a:lstStyle>
            <a:lvl1pPr marL="0" indent="0">
              <a:buNone/>
              <a:defRPr sz="2500" b="1">
                <a:solidFill>
                  <a:schemeClr val="bg2"/>
                </a:solidFill>
              </a:defRPr>
            </a:lvl1pPr>
            <a:lvl2pPr marL="228594" indent="-219069">
              <a:tabLst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254C8E-F1BA-47F0-A981-7D2896EC24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950B039-A993-4ED8-AB1B-149F07CC4B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 userDrawn="1"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9" y="1736121"/>
            <a:ext cx="10292316" cy="1287760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4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D1CCA-B9F2-124C-AE3C-2064BFE33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9" y="3192221"/>
            <a:ext cx="10292316" cy="116071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0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7269-DD24-6740-B8E5-3072545E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87D-E32E-0B41-9633-115415F00548}" type="datetime1">
              <a:rPr lang="fr-FR" smtClean="0"/>
              <a:t>11/10/2024</a:t>
            </a:fld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7F28822-6E67-6D44-B1CE-3640C8DC8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40" y="5730951"/>
            <a:ext cx="10292315" cy="393404"/>
          </a:xfrm>
        </p:spPr>
        <p:txBody>
          <a:bodyPr anchor="b">
            <a:normAutofit/>
          </a:bodyPr>
          <a:lstStyle>
            <a:lvl1pPr marL="0" indent="0" algn="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r-FR" dirty="0"/>
              <a:t>Nom de la direction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C5C9D4-65B4-4AB4-BC32-E72DFB91F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 userDrawn="1"/>
        </p:nvSpPr>
        <p:spPr>
          <a:xfrm>
            <a:off x="478467" y="1628775"/>
            <a:ext cx="11235071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98FE194-2F55-CC44-BACD-07104875FA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425" y="1628775"/>
            <a:ext cx="8635695" cy="4752975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277769 w 8645275"/>
              <a:gd name="connsiteY2" fmla="*/ 4102100 h 4102100"/>
              <a:gd name="connsiteX3" fmla="*/ 0 w 8645275"/>
              <a:gd name="connsiteY3" fmla="*/ 4102100 h 4102100"/>
              <a:gd name="connsiteX4" fmla="*/ 0 w 8645275"/>
              <a:gd name="connsiteY4" fmla="*/ 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277769" y="4102100"/>
                </a:lnTo>
                <a:lnTo>
                  <a:pt x="0" y="4102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9" y="4129908"/>
            <a:ext cx="7300248" cy="1011077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4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D1CCA-B9F2-124C-AE3C-2064BFE33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8" y="5257369"/>
            <a:ext cx="7126587" cy="771189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7269-DD24-6740-B8E5-3072545E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FE85-462F-1B4F-B812-B11653984958}" type="datetime1">
              <a:rPr lang="fr-FR" smtClean="0"/>
              <a:t>11/10/2024</a:t>
            </a:fld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7F28822-6E67-6D44-B1CE-3640C8DC8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987" y="4457704"/>
            <a:ext cx="3190639" cy="1666655"/>
          </a:xfrm>
        </p:spPr>
        <p:txBody>
          <a:bodyPr anchor="b">
            <a:normAutofit/>
          </a:bodyPr>
          <a:lstStyle>
            <a:lvl1pPr marL="0" indent="0" algn="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r-FR" dirty="0"/>
              <a:t>Nom de la direction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982075-5CA4-46E5-98C1-A44BEA14D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5">
          <p15:clr>
            <a:srgbClr val="FBAE40"/>
          </p15:clr>
        </p15:guide>
        <p15:guide id="2" pos="4883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EE6E2FE-5B0E-4B4D-9FF2-ED375BF19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 userDrawn="1"/>
        </p:nvSpPr>
        <p:spPr>
          <a:xfrm>
            <a:off x="484703" y="476251"/>
            <a:ext cx="11227872" cy="5259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180" y="1777145"/>
            <a:ext cx="8182084" cy="1790273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B43F247-49A9-D843-A4E0-007CA1B5CCCE}"/>
              </a:ext>
            </a:extLst>
          </p:cNvPr>
          <p:cNvGrpSpPr/>
          <p:nvPr userDrawn="1"/>
        </p:nvGrpSpPr>
        <p:grpSpPr>
          <a:xfrm>
            <a:off x="-1024398" y="1875707"/>
            <a:ext cx="3065507" cy="3112809"/>
            <a:chOff x="-1208641" y="1508537"/>
            <a:chExt cx="3427093" cy="3479976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ACD4DE6-C638-304D-98B7-68D0B54E67A1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9028EDE-31E7-594E-A87C-433118261AC8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80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57BF1C8-B037-7145-B358-DD0347DA44DB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9042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B748B71-9848-4E78-A8A9-1AF34A2C0A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2B1B76D-547C-4FAD-88BA-AA7D0FC8B8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6DD44-317A-D94C-BB35-08ED98E3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482481"/>
            <a:ext cx="11233149" cy="809307"/>
          </a:xfrm>
          <a:solidFill>
            <a:schemeClr val="tx2"/>
          </a:solidFill>
        </p:spPr>
        <p:txBody>
          <a:bodyPr lIns="360000" tIns="3600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7ABBC-3068-FD40-BD33-DB76D449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36162"/>
            <a:ext cx="11233149" cy="4297888"/>
          </a:xfrm>
          <a:solidFill>
            <a:schemeClr val="bg1">
              <a:lumMod val="95000"/>
            </a:schemeClr>
          </a:solidFill>
        </p:spPr>
        <p:txBody>
          <a:bodyPr lIns="360000" tIns="360000">
            <a:noAutofit/>
          </a:bodyPr>
          <a:lstStyle>
            <a:lvl1pPr marL="0" indent="0">
              <a:buNone/>
              <a:defRPr sz="2500" b="1">
                <a:solidFill>
                  <a:schemeClr val="bg2"/>
                </a:solidFill>
              </a:defRPr>
            </a:lvl1pPr>
            <a:lvl2pPr marL="228594" indent="-219069">
              <a:tabLst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254C8E-F1BA-47F0-A981-7D2896EC2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6DD44-317A-D94C-BB35-08ED98E3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82481"/>
            <a:ext cx="11233150" cy="809307"/>
          </a:xfrm>
          <a:solidFill>
            <a:schemeClr val="tx2"/>
          </a:solidFill>
        </p:spPr>
        <p:txBody>
          <a:bodyPr lIns="360000" tIns="3600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9C23C9-7940-4FC6-8F38-84DE56D7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B748B71-9848-4E78-A8A9-1AF34A2C0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11" y="5745186"/>
            <a:ext cx="4197046" cy="11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 userDrawn="1"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3" y="3361382"/>
            <a:ext cx="5971143" cy="12877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3E3365-4027-481A-B7DB-67E073F9D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3" y="3361382"/>
            <a:ext cx="5971143" cy="12877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3E3365-4027-481A-B7DB-67E073F9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E3839B-231C-45E2-B8A4-5DF6A1E0A9D8}"/>
              </a:ext>
            </a:extLst>
          </p:cNvPr>
          <p:cNvSpPr/>
          <p:nvPr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DF897E-E196-4031-986F-7A580B574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79426" y="1628775"/>
            <a:ext cx="11233150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9" y="1736121"/>
            <a:ext cx="10292316" cy="1287760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4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D1CCA-B9F2-124C-AE3C-2064BFE33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9" y="3192221"/>
            <a:ext cx="10292316" cy="116071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0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7269-DD24-6740-B8E5-3072545E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460-EE38-4E70-9E40-CCABFF0508BD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7F28822-6E67-6D44-B1CE-3640C8DC8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40" y="5730951"/>
            <a:ext cx="10292315" cy="393404"/>
          </a:xfrm>
        </p:spPr>
        <p:txBody>
          <a:bodyPr anchor="b">
            <a:normAutofit/>
          </a:bodyPr>
          <a:lstStyle>
            <a:lvl1pPr marL="0" indent="0" algn="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r-FR" dirty="0"/>
              <a:t>Nom de la direction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C5C9D4-65B4-4AB4-BC32-E72DFB91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uvertu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5E1188-79A6-0C4D-A8C6-745C4B52612A}"/>
              </a:ext>
            </a:extLst>
          </p:cNvPr>
          <p:cNvSpPr/>
          <p:nvPr/>
        </p:nvSpPr>
        <p:spPr>
          <a:xfrm>
            <a:off x="478467" y="1628775"/>
            <a:ext cx="11235071" cy="4752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98FE194-2F55-CC44-BACD-07104875FA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425" y="1628775"/>
            <a:ext cx="8635695" cy="4752975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277769 w 8645275"/>
              <a:gd name="connsiteY2" fmla="*/ 4102100 h 4102100"/>
              <a:gd name="connsiteX3" fmla="*/ 0 w 8645275"/>
              <a:gd name="connsiteY3" fmla="*/ 4102100 h 4102100"/>
              <a:gd name="connsiteX4" fmla="*/ 0 w 8645275"/>
              <a:gd name="connsiteY4" fmla="*/ 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277769" y="4102100"/>
                </a:lnTo>
                <a:lnTo>
                  <a:pt x="0" y="4102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7A0D6-ACCF-8740-9D7D-BF7E154B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9" y="4129908"/>
            <a:ext cx="7300248" cy="1011077"/>
          </a:xfrm>
        </p:spPr>
        <p:txBody>
          <a:bodyPr anchor="b">
            <a:noAutofit/>
          </a:bodyPr>
          <a:lstStyle>
            <a:lvl1pPr algn="l">
              <a:lnSpc>
                <a:spcPts val="4100"/>
              </a:lnSpc>
              <a:defRPr sz="4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D1CCA-B9F2-124C-AE3C-2064BFE33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8" y="5257369"/>
            <a:ext cx="7126587" cy="771189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27269-DD24-6740-B8E5-3072545E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460-EE38-4E70-9E40-CCABFF0508BD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7F28822-6E67-6D44-B1CE-3640C8DC8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987" y="4457704"/>
            <a:ext cx="3190639" cy="1666655"/>
          </a:xfrm>
        </p:spPr>
        <p:txBody>
          <a:bodyPr anchor="b">
            <a:normAutofit/>
          </a:bodyPr>
          <a:lstStyle>
            <a:lvl1pPr marL="0" indent="0" algn="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r-FR" dirty="0"/>
              <a:t>Nom de la direction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982075-5CA4-46E5-98C1-A44BEA14D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02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5">
          <p15:clr>
            <a:srgbClr val="FBAE40"/>
          </p15:clr>
        </p15:guide>
        <p15:guide id="2" pos="48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FE0D8C-327F-E748-99D3-5BCE6822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485895"/>
            <a:ext cx="1122443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47CFE1-8633-7F4D-BDA1-E30B3B22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98" y="1946391"/>
            <a:ext cx="11224435" cy="44257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5F26C-DD79-5243-82A3-3BD30B213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394274"/>
            <a:ext cx="13361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945460-EE38-4E70-9E40-CCABFF0508BD}" type="datetimeFigureOut">
              <a:rPr lang="fr-FR" smtClean="0"/>
              <a:t>11/10/2024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5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28594" indent="-219069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7663" indent="-219069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Police système Courant"/>
        <a:buChar char="-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28635" indent="-18097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628635" indent="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tabLst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02">
          <p15:clr>
            <a:srgbClr val="F26B43"/>
          </p15:clr>
        </p15:guide>
        <p15:guide id="8" orient="horz" pos="300">
          <p15:clr>
            <a:srgbClr val="F26B43"/>
          </p15:clr>
        </p15:guide>
        <p15:guide id="9" orient="horz" pos="4020">
          <p15:clr>
            <a:srgbClr val="F26B43"/>
          </p15:clr>
        </p15:guide>
        <p15:guide id="10" pos="737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11/10/2024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8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4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82" y="6074451"/>
            <a:ext cx="1956405" cy="7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FE0D8C-327F-E748-99D3-5BCE6822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485895"/>
            <a:ext cx="1122443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47CFE1-8633-7F4D-BDA1-E30B3B22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98" y="1946391"/>
            <a:ext cx="11224435" cy="44257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5F26C-DD79-5243-82A3-3BD30B213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394274"/>
            <a:ext cx="13361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D9E5C35-CC9B-824F-BE95-AD2EBCF6875F}" type="datetime1">
              <a:rPr lang="fr-FR" smtClean="0"/>
              <a:t>11/10/2024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2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28594" indent="-219069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7663" indent="-219069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Police système Courant"/>
        <a:buChar char="-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28635" indent="-18097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628635" indent="0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tabLst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orient="horz" pos="300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44.svg"/><Relationship Id="rId4" Type="http://schemas.openxmlformats.org/officeDocument/2006/relationships/image" Target="../media/image46.sv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7.jpe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meli.fr/entrepris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ail-emploi.gouv.fr/actualites/l-actualite-du-ministere/article/prevention-de-l-usure-professionnelle-engagement-de-negociations-de-branch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travail-emploi.gouv.fr/formation-professionnelle/droit-a-la-formation-et-orientation-professionnelle/compte-personnel-formation__;!!LUczA2Q!630R2_V5HL3Z-DD-FD6UBqK4bHmPyFalA8KZZ3DbgcBx9D8IDiVaxzyqfgAMzyDHnYANV1qwYUL4qfAAq1PQLRu6wfkT_7T2QDza-FUQzhtPDl0_3Q$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urldefense.com/v3/__https:/www.transitionspro.fr/contacts-en-region/__;!!LUczA2Q!630R2_V5HL3Z-DD-FD6UBqK4bHmPyFalA8KZZ3DbgcBx9D8IDiVaxzyqfgAMzyDHnYANV1qwYUL4qfAAq1PQLRu6wfkT_7T2QDza-FUQzhteE3-bBQ$" TargetMode="External"/><Relationship Id="rId4" Type="http://schemas.openxmlformats.org/officeDocument/2006/relationships/hyperlink" Target="mon-cep.org/avenir-actif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meli.fr/entreprise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entreprise/sante-travail/aides-financieres/subventions-national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meli.fr/content/modele-de-proposition-de-mesures-individuelles-d-amenagement-d-adaptation-ou-de-transformation-du-poste-de-travai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meli.fr/sites/default/files/Documents/Annexe%202%20-%20Attestation%20entreprise%20TI%20-%20Service%20fait.pdf" TargetMode="External"/><Relationship Id="rId7" Type="http://schemas.openxmlformats.org/officeDocument/2006/relationships/hyperlink" Target="ttp://www.inrs.fr/services/formation/demultiplication.htm" TargetMode="External"/><Relationship Id="rId2" Type="http://schemas.openxmlformats.org/officeDocument/2006/relationships/hyperlink" Target="https://ameli.fr/sites/default/files/Documents/Annexe%202%20-%20Attestation%20prestataire%20-%20Diagnostic.pdf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meli.fr/sites/default/files/Documents/Annexe%203%20-%20Liste%20des%20formations.pdf" TargetMode="External"/><Relationship Id="rId5" Type="http://schemas.openxmlformats.org/officeDocument/2006/relationships/hyperlink" Target="https://ameli.fr/sites/default/files/Documents/Annexe%202%20-%20Attestation%20fournisseur%20-%20Equipement.pdf" TargetMode="External"/><Relationship Id="rId4" Type="http://schemas.openxmlformats.org/officeDocument/2006/relationships/hyperlink" Target="https://ameli.fr/sites/default/files/Documents/Annexe%204%20-%20Cahiers%20des%20charges%20techniques%202024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meli.fr/sites/default/files/Documents/Annexe%202%20-%20Attestation%20entreprise%20TI%20-%20Service%20fait.pdf" TargetMode="External"/><Relationship Id="rId2" Type="http://schemas.openxmlformats.org/officeDocument/2006/relationships/hyperlink" Target="https://ameli.fr/sites/default/files/Documents/Annexe%202%20-%20Attestation%20entreprise%20TI%20-%20Actions%20de%20sensibilisation.pdf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meli.fr/sites/default/files/Documents/Annexe%202%20-%20Attestation%20entreprise%20TI%20-%20Salaire%20de%20pr%C3%A9venteur.pdf" TargetMode="External"/><Relationship Id="rId5" Type="http://schemas.openxmlformats.org/officeDocument/2006/relationships/hyperlink" Target="https://ameli.fr/sites/default/files/Documents/Annexe%202%20-%20Attestation%20entreprise%20TI%20-%20Am%C3%A9nagement%20de%20poste.pdf" TargetMode="External"/><Relationship Id="rId4" Type="http://schemas.openxmlformats.org/officeDocument/2006/relationships/hyperlink" Target="https://ameli.fr/content/modele-de-proposition-de-mesures-individuelles-d-amenagement-d-adaptation-ou-de-transformation-du-poste-de-travai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0.png"/><Relationship Id="rId5" Type="http://schemas.openxmlformats.org/officeDocument/2006/relationships/image" Target="../media/image4.png"/><Relationship Id="rId4" Type="http://schemas.openxmlformats.org/officeDocument/2006/relationships/hyperlink" Target="https://www.ameli.fr/entreprise/tableau-cno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mailto:pife@carsat-nordest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5.svg"/><Relationship Id="rId7" Type="http://schemas.openxmlformats.org/officeDocument/2006/relationships/image" Target="../media/image12.sv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hyperlink" Target="https://www.ameli.fr/entreprise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74969-0718-46BB-A66E-6A7C8A4B3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0" y="1654225"/>
            <a:ext cx="8804700" cy="1790273"/>
          </a:xfrm>
        </p:spPr>
        <p:txBody>
          <a:bodyPr/>
          <a:lstStyle/>
          <a:p>
            <a:r>
              <a:rPr lang="fr-FR" dirty="0"/>
              <a:t>Prévention des risques professionnels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9C2EF-5C9C-4CA6-AAB0-0E8A618F0BF3}"/>
              </a:ext>
            </a:extLst>
          </p:cNvPr>
          <p:cNvSpPr/>
          <p:nvPr/>
        </p:nvSpPr>
        <p:spPr>
          <a:xfrm>
            <a:off x="2387600" y="4070065"/>
            <a:ext cx="9085111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dirty="0">
                <a:solidFill>
                  <a:schemeClr val="bg1"/>
                </a:solidFill>
              </a:rPr>
              <a:t>AIDES FINANCIÈRES 2024</a:t>
            </a:r>
          </a:p>
        </p:txBody>
      </p:sp>
    </p:spTree>
    <p:extLst>
      <p:ext uri="{BB962C8B-B14F-4D97-AF65-F5344CB8AC3E}">
        <p14:creationId xmlns:p14="http://schemas.microsoft.com/office/powerpoint/2010/main" val="5779513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pic>
        <p:nvPicPr>
          <p:cNvPr id="4" name="Graphique 3" descr="Bécher contour">
            <a:extLst>
              <a:ext uri="{FF2B5EF4-FFF2-40B4-BE49-F238E27FC236}">
                <a16:creationId xmlns:a16="http://schemas.microsoft.com/office/drawing/2014/main" id="{3F3DD3FC-D1CE-4F78-9A21-54440987D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111" y="1291788"/>
            <a:ext cx="1118267" cy="11182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6F76494-E2C6-4050-B9F1-226851012788}"/>
              </a:ext>
            </a:extLst>
          </p:cNvPr>
          <p:cNvSpPr txBox="1"/>
          <p:nvPr/>
        </p:nvSpPr>
        <p:spPr>
          <a:xfrm>
            <a:off x="2485623" y="1636083"/>
            <a:ext cx="719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6"/>
                </a:solidFill>
              </a:rPr>
              <a:t>Risques chimiques équipements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E8C880-B26C-4668-9CDE-8B3D36F44F6C}"/>
              </a:ext>
            </a:extLst>
          </p:cNvPr>
          <p:cNvSpPr txBox="1"/>
          <p:nvPr/>
        </p:nvSpPr>
        <p:spPr>
          <a:xfrm>
            <a:off x="2150645" y="2134787"/>
            <a:ext cx="982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Acquisition d’équipements visant à diminuer l’expositions aux risques chimiques (CMR et ACD)</a:t>
            </a:r>
          </a:p>
        </p:txBody>
      </p:sp>
      <p:pic>
        <p:nvPicPr>
          <p:cNvPr id="8" name="Graphique 7" descr="Ouverture avec un remplissage uni">
            <a:extLst>
              <a:ext uri="{FF2B5EF4-FFF2-40B4-BE49-F238E27FC236}">
                <a16:creationId xmlns:a16="http://schemas.microsoft.com/office/drawing/2014/main" id="{E24E7405-54DA-477C-9224-F583A4632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6498" y="2617014"/>
            <a:ext cx="914400" cy="914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7ADAD1-FF63-44A9-B103-BABB21E36A4F}"/>
              </a:ext>
            </a:extLst>
          </p:cNvPr>
          <p:cNvSpPr txBox="1"/>
          <p:nvPr/>
        </p:nvSpPr>
        <p:spPr>
          <a:xfrm>
            <a:off x="2485623" y="2647074"/>
            <a:ext cx="834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Captage à la source avec rejet extérieur 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dirty="0"/>
              <a:t>Sorbonne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dirty="0"/>
              <a:t>Armoire sécurisée ventilée de stockage</a:t>
            </a:r>
          </a:p>
        </p:txBody>
      </p:sp>
      <p:pic>
        <p:nvPicPr>
          <p:cNvPr id="10" name="Graphique 9" descr="Fontaine d'eau avec un remplissage uni">
            <a:extLst>
              <a:ext uri="{FF2B5EF4-FFF2-40B4-BE49-F238E27FC236}">
                <a16:creationId xmlns:a16="http://schemas.microsoft.com/office/drawing/2014/main" id="{DD89E7B9-46BA-4831-B72F-586A4614C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4672" y="3649021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644157F-F0FF-4757-9A24-FA57A28F9B4B}"/>
              </a:ext>
            </a:extLst>
          </p:cNvPr>
          <p:cNvSpPr txBox="1"/>
          <p:nvPr/>
        </p:nvSpPr>
        <p:spPr>
          <a:xfrm>
            <a:off x="2485623" y="3570404"/>
            <a:ext cx="8345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Réduire l’exposition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dirty="0"/>
              <a:t>Fontaine de dégraissage lessivielle ou biologique 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dirty="0"/>
              <a:t>Bacs de rétention 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dirty="0"/>
              <a:t>Brumisation 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FR" dirty="0"/>
              <a:t>Aspirateur de chantier (M ou H)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B60DF6-4382-4661-A6FE-CFE6AEC96BD7}"/>
              </a:ext>
            </a:extLst>
          </p:cNvPr>
          <p:cNvSpPr txBox="1"/>
          <p:nvPr/>
        </p:nvSpPr>
        <p:spPr>
          <a:xfrm>
            <a:off x="10183917" y="3456142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F7AADD-538D-5CF4-78BC-E9CA9DE3A1C6}"/>
              </a:ext>
            </a:extLst>
          </p:cNvPr>
          <p:cNvSpPr txBox="1"/>
          <p:nvPr/>
        </p:nvSpPr>
        <p:spPr>
          <a:xfrm>
            <a:off x="2712360" y="5407013"/>
            <a:ext cx="491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Vérification des performances des sorbonnes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D607BF-A5C0-CF40-1E56-5D79FA99FD05}"/>
              </a:ext>
            </a:extLst>
          </p:cNvPr>
          <p:cNvSpPr txBox="1"/>
          <p:nvPr/>
        </p:nvSpPr>
        <p:spPr>
          <a:xfrm>
            <a:off x="10183916" y="5206958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70%</a:t>
            </a:r>
          </a:p>
        </p:txBody>
      </p:sp>
      <p:pic>
        <p:nvPicPr>
          <p:cNvPr id="11" name="Graphique 10" descr="Badge Tick1 avec un remplissage uni">
            <a:extLst>
              <a:ext uri="{FF2B5EF4-FFF2-40B4-BE49-F238E27FC236}">
                <a16:creationId xmlns:a16="http://schemas.microsoft.com/office/drawing/2014/main" id="{7BE16747-4B74-7AD0-E108-D1EF6C3E6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8381" y="5149868"/>
            <a:ext cx="914400" cy="914400"/>
          </a:xfrm>
          <a:prstGeom prst="rect">
            <a:avLst/>
          </a:prstGeom>
        </p:spPr>
      </p:pic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766A5F7F-0919-88BA-9A06-307D34E7E225}"/>
              </a:ext>
            </a:extLst>
          </p:cNvPr>
          <p:cNvSpPr/>
          <p:nvPr/>
        </p:nvSpPr>
        <p:spPr>
          <a:xfrm>
            <a:off x="9714367" y="2633490"/>
            <a:ext cx="380906" cy="2414241"/>
          </a:xfrm>
          <a:prstGeom prst="rightBrace">
            <a:avLst>
              <a:gd name="adj1" fmla="val 63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F76494-E2C6-4050-B9F1-226851012788}"/>
              </a:ext>
            </a:extLst>
          </p:cNvPr>
          <p:cNvSpPr txBox="1"/>
          <p:nvPr/>
        </p:nvSpPr>
        <p:spPr>
          <a:xfrm>
            <a:off x="2485623" y="1636083"/>
            <a:ext cx="719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414141"/>
                </a:solidFill>
              </a:rPr>
              <a:t>Captage Peinture en menuiserie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E8C880-B26C-4668-9CDE-8B3D36F44F6C}"/>
              </a:ext>
            </a:extLst>
          </p:cNvPr>
          <p:cNvSpPr txBox="1"/>
          <p:nvPr/>
        </p:nvSpPr>
        <p:spPr>
          <a:xfrm>
            <a:off x="2058665" y="2163784"/>
            <a:ext cx="981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Acquisition d’équipements visant à diminuer l’expositions aux risques chimiques (CMR et ACD)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C2FEE4-80FB-4BAF-92D0-BFE739864F12}"/>
              </a:ext>
            </a:extLst>
          </p:cNvPr>
          <p:cNvSpPr txBox="1"/>
          <p:nvPr/>
        </p:nvSpPr>
        <p:spPr>
          <a:xfrm>
            <a:off x="10246100" y="3468294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50%</a:t>
            </a:r>
          </a:p>
        </p:txBody>
      </p:sp>
      <p:pic>
        <p:nvPicPr>
          <p:cNvPr id="12" name="Graphique 11" descr="Ouverture avec un remplissage uni">
            <a:extLst>
              <a:ext uri="{FF2B5EF4-FFF2-40B4-BE49-F238E27FC236}">
                <a16:creationId xmlns:a16="http://schemas.microsoft.com/office/drawing/2014/main" id="{C04E7A02-D4C0-42C2-B270-D93E713C9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283" y="3097235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FB34B65-51C4-4792-B85F-807F99FEBAE1}"/>
              </a:ext>
            </a:extLst>
          </p:cNvPr>
          <p:cNvSpPr txBox="1"/>
          <p:nvPr/>
        </p:nvSpPr>
        <p:spPr>
          <a:xfrm>
            <a:off x="2485623" y="3140782"/>
            <a:ext cx="8345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Captage à la source des vapeurs et aérosols avec rejet extérieur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Box ou laboratoire de préparation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Cabine de peinture ou vernissage 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Enceinte de séchage </a:t>
            </a:r>
          </a:p>
          <a:p>
            <a:pPr marL="742950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Equipement de nettoyage des outils automatisé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34A156-CC38-4C51-B503-C2AF3D2907CB}"/>
              </a:ext>
            </a:extLst>
          </p:cNvPr>
          <p:cNvSpPr txBox="1"/>
          <p:nvPr/>
        </p:nvSpPr>
        <p:spPr>
          <a:xfrm>
            <a:off x="2187262" y="5109731"/>
            <a:ext cx="78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Vérification des performances aérauliques et acoustiques des installations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3D4CA0-F654-4FC8-A132-180616EBDFA3}"/>
              </a:ext>
            </a:extLst>
          </p:cNvPr>
          <p:cNvSpPr txBox="1"/>
          <p:nvPr/>
        </p:nvSpPr>
        <p:spPr>
          <a:xfrm>
            <a:off x="10246100" y="4854977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70%</a:t>
            </a:r>
          </a:p>
        </p:txBody>
      </p:sp>
      <p:pic>
        <p:nvPicPr>
          <p:cNvPr id="19" name="Graphique 18" descr="Badge Tick1 avec un remplissage uni">
            <a:extLst>
              <a:ext uri="{FF2B5EF4-FFF2-40B4-BE49-F238E27FC236}">
                <a16:creationId xmlns:a16="http://schemas.microsoft.com/office/drawing/2014/main" id="{6649E982-E2DD-4C16-B8B5-02CBD57B0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283" y="4852586"/>
            <a:ext cx="914400" cy="9144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76FFFF5-D44F-80E8-98BF-0932E514FD6A}"/>
              </a:ext>
            </a:extLst>
          </p:cNvPr>
          <p:cNvGrpSpPr/>
          <p:nvPr/>
        </p:nvGrpSpPr>
        <p:grpSpPr>
          <a:xfrm>
            <a:off x="873283" y="1497095"/>
            <a:ext cx="1154693" cy="1394509"/>
            <a:chOff x="873283" y="1497095"/>
            <a:chExt cx="1154693" cy="1394509"/>
          </a:xfrm>
        </p:grpSpPr>
        <p:pic>
          <p:nvPicPr>
            <p:cNvPr id="10" name="Graphique 9" descr="Bombe graffiti contour">
              <a:extLst>
                <a:ext uri="{FF2B5EF4-FFF2-40B4-BE49-F238E27FC236}">
                  <a16:creationId xmlns:a16="http://schemas.microsoft.com/office/drawing/2014/main" id="{C44D092B-C992-4961-A586-86512154B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8980"/>
            <a:stretch/>
          </p:blipFill>
          <p:spPr>
            <a:xfrm>
              <a:off x="873283" y="1497095"/>
              <a:ext cx="823317" cy="134927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C11FD2-0C39-68CF-4992-ABBA9DADA1B6}"/>
                </a:ext>
              </a:extLst>
            </p:cNvPr>
            <p:cNvSpPr/>
            <p:nvPr/>
          </p:nvSpPr>
          <p:spPr>
            <a:xfrm>
              <a:off x="1421394" y="2082297"/>
              <a:ext cx="606582" cy="809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811033C5-D7DD-A596-D5DA-4A986930A0B1}"/>
              </a:ext>
            </a:extLst>
          </p:cNvPr>
          <p:cNvSpPr/>
          <p:nvPr/>
        </p:nvSpPr>
        <p:spPr>
          <a:xfrm>
            <a:off x="9714367" y="3140782"/>
            <a:ext cx="380906" cy="1434425"/>
          </a:xfrm>
          <a:prstGeom prst="rightBrace">
            <a:avLst>
              <a:gd name="adj1" fmla="val 12242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3701C3-CE2D-412C-9D5B-688387D8B0D8}"/>
              </a:ext>
            </a:extLst>
          </p:cNvPr>
          <p:cNvSpPr txBox="1"/>
          <p:nvPr/>
        </p:nvSpPr>
        <p:spPr>
          <a:xfrm>
            <a:off x="2277797" y="1840221"/>
            <a:ext cx="781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E32D82"/>
                </a:solidFill>
              </a:rPr>
              <a:t>Captage Fumées de Diesel</a:t>
            </a:r>
          </a:p>
        </p:txBody>
      </p:sp>
      <p:pic>
        <p:nvPicPr>
          <p:cNvPr id="6" name="Graphique 5" descr="Ouverture avec un remplissage uni">
            <a:extLst>
              <a:ext uri="{FF2B5EF4-FFF2-40B4-BE49-F238E27FC236}">
                <a16:creationId xmlns:a16="http://schemas.microsoft.com/office/drawing/2014/main" id="{870D046E-1FFA-49A4-93CB-0F81BCB95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496" y="2726131"/>
            <a:ext cx="914400" cy="9144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03A8720-0396-4F89-B845-F03C7BCAEB88}"/>
              </a:ext>
            </a:extLst>
          </p:cNvPr>
          <p:cNvSpPr txBox="1"/>
          <p:nvPr/>
        </p:nvSpPr>
        <p:spPr>
          <a:xfrm>
            <a:off x="2277796" y="2646162"/>
            <a:ext cx="743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Acquisition, remplacement ou rénovation de système d’extraction et / ou de captage des gaz et fumées d’échappement (rejet externe)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A27F79-1195-48F0-969D-A5E5DF469599}"/>
              </a:ext>
            </a:extLst>
          </p:cNvPr>
          <p:cNvSpPr txBox="1"/>
          <p:nvPr/>
        </p:nvSpPr>
        <p:spPr>
          <a:xfrm>
            <a:off x="2277797" y="3339267"/>
            <a:ext cx="802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Acquisition de cabine en surpression pour les CT PL uniquement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DC0F05D-CD0A-40E1-B0F6-F9545F27BF49}"/>
              </a:ext>
            </a:extLst>
          </p:cNvPr>
          <p:cNvSpPr txBox="1"/>
          <p:nvPr/>
        </p:nvSpPr>
        <p:spPr>
          <a:xfrm>
            <a:off x="10301335" y="2726131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50%</a:t>
            </a:r>
          </a:p>
        </p:txBody>
      </p:sp>
      <p:pic>
        <p:nvPicPr>
          <p:cNvPr id="3" name="Graphique 2" descr="Voiture contour">
            <a:extLst>
              <a:ext uri="{FF2B5EF4-FFF2-40B4-BE49-F238E27FC236}">
                <a16:creationId xmlns:a16="http://schemas.microsoft.com/office/drawing/2014/main" id="{41EAEEE7-EB2B-9B18-901B-C42E764B4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206" y="1615321"/>
            <a:ext cx="790342" cy="7903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BCCE41-3FAC-B9C4-24DF-5BBE52D10B9A}"/>
              </a:ext>
            </a:extLst>
          </p:cNvPr>
          <p:cNvSpPr txBox="1"/>
          <p:nvPr/>
        </p:nvSpPr>
        <p:spPr>
          <a:xfrm>
            <a:off x="2043382" y="4576579"/>
            <a:ext cx="78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Vérification des performances aérauliques et acoustiques de l’installation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0E84EE-63ED-C835-17A6-5AFC6B4F337B}"/>
              </a:ext>
            </a:extLst>
          </p:cNvPr>
          <p:cNvSpPr txBox="1"/>
          <p:nvPr/>
        </p:nvSpPr>
        <p:spPr>
          <a:xfrm>
            <a:off x="10258224" y="4376524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70%</a:t>
            </a:r>
          </a:p>
        </p:txBody>
      </p:sp>
      <p:pic>
        <p:nvPicPr>
          <p:cNvPr id="11" name="Graphique 10" descr="Badge Tick1 avec un remplissage uni">
            <a:extLst>
              <a:ext uri="{FF2B5EF4-FFF2-40B4-BE49-F238E27FC236}">
                <a16:creationId xmlns:a16="http://schemas.microsoft.com/office/drawing/2014/main" id="{0974B4E1-0ED2-E62F-E32D-5EC2AC0575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616" y="4304045"/>
            <a:ext cx="914400" cy="914400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956252E4-C6B5-5DC7-BFC4-7CE0A7F41FF1}"/>
              </a:ext>
            </a:extLst>
          </p:cNvPr>
          <p:cNvSpPr/>
          <p:nvPr/>
        </p:nvSpPr>
        <p:spPr>
          <a:xfrm>
            <a:off x="9714367" y="2646162"/>
            <a:ext cx="380906" cy="10624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F76494-E2C6-4050-B9F1-226851012788}"/>
              </a:ext>
            </a:extLst>
          </p:cNvPr>
          <p:cNvSpPr txBox="1"/>
          <p:nvPr/>
        </p:nvSpPr>
        <p:spPr>
          <a:xfrm>
            <a:off x="2485623" y="1636083"/>
            <a:ext cx="719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Risques Amiante entreprises SS 4 uniquement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E8C880-B26C-4668-9CDE-8B3D36F44F6C}"/>
              </a:ext>
            </a:extLst>
          </p:cNvPr>
          <p:cNvSpPr txBox="1"/>
          <p:nvPr/>
        </p:nvSpPr>
        <p:spPr>
          <a:xfrm>
            <a:off x="2485623" y="2023923"/>
            <a:ext cx="9478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Acquisition d’équipements visant à diminuer l’exposition aux risques amiante </a:t>
            </a:r>
          </a:p>
          <a:p>
            <a:r>
              <a:rPr lang="fr-FR" dirty="0"/>
              <a:t>Pré requis :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Formation du réfèrent de l’entreprise en SS4 soit par un OF Certifié SS3 ou OF habilité SS4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Formation des opérateurs autant que de masque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C2FEE4-80FB-4BAF-92D0-BFE739864F12}"/>
              </a:ext>
            </a:extLst>
          </p:cNvPr>
          <p:cNvSpPr txBox="1"/>
          <p:nvPr/>
        </p:nvSpPr>
        <p:spPr>
          <a:xfrm>
            <a:off x="10438018" y="4069691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B34B65-51C4-4792-B85F-807F99FEBAE1}"/>
              </a:ext>
            </a:extLst>
          </p:cNvPr>
          <p:cNvSpPr txBox="1"/>
          <p:nvPr/>
        </p:nvSpPr>
        <p:spPr>
          <a:xfrm>
            <a:off x="2485623" y="3569281"/>
            <a:ext cx="834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Aspirateur THE équipé d’un système de changement de sac en sécurité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E762D29-5F4D-422E-9117-C35EEE9D2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911" y="1718549"/>
            <a:ext cx="409039" cy="742325"/>
          </a:xfrm>
          <a:prstGeom prst="rect">
            <a:avLst/>
          </a:prstGeom>
        </p:spPr>
      </p:pic>
      <p:pic>
        <p:nvPicPr>
          <p:cNvPr id="5" name="Graphique 4" descr="Visage avec masque avec un remplissage uni">
            <a:extLst>
              <a:ext uri="{FF2B5EF4-FFF2-40B4-BE49-F238E27FC236}">
                <a16:creationId xmlns:a16="http://schemas.microsoft.com/office/drawing/2014/main" id="{E487862D-102B-4E7D-B9E9-84DD6A26D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667" y="4093112"/>
            <a:ext cx="914400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059BCE3-B76B-4564-A3C8-D3E2B610E643}"/>
              </a:ext>
            </a:extLst>
          </p:cNvPr>
          <p:cNvSpPr txBox="1"/>
          <p:nvPr/>
        </p:nvSpPr>
        <p:spPr>
          <a:xfrm>
            <a:off x="2485623" y="4268434"/>
            <a:ext cx="834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Dispositif de production et de distribution d’air respirable </a:t>
            </a:r>
          </a:p>
          <a:p>
            <a:r>
              <a:rPr lang="fr-FR" dirty="0"/>
              <a:t>Masque complet adduction d’air ou ventilation assistée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4E6204-E79A-4DAD-98E2-2DA189A80B6A}"/>
              </a:ext>
            </a:extLst>
          </p:cNvPr>
          <p:cNvSpPr txBox="1"/>
          <p:nvPr/>
        </p:nvSpPr>
        <p:spPr>
          <a:xfrm>
            <a:off x="2485623" y="5429252"/>
            <a:ext cx="834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Unité mobile de décontamination tractée ou autonome </a:t>
            </a:r>
          </a:p>
        </p:txBody>
      </p:sp>
      <p:pic>
        <p:nvPicPr>
          <p:cNvPr id="8" name="Graphique 7" descr="Douche avec un remplissage uni">
            <a:extLst>
              <a:ext uri="{FF2B5EF4-FFF2-40B4-BE49-F238E27FC236}">
                <a16:creationId xmlns:a16="http://schemas.microsoft.com/office/drawing/2014/main" id="{CF458ED3-1EFF-413F-B637-4DF1059E8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667" y="5156718"/>
            <a:ext cx="914400" cy="914400"/>
          </a:xfrm>
          <a:prstGeom prst="rect">
            <a:avLst/>
          </a:prstGeom>
        </p:spPr>
      </p:pic>
      <p:pic>
        <p:nvPicPr>
          <p:cNvPr id="22" name="Graphique 21" descr="Ouverture avec un remplissage uni">
            <a:extLst>
              <a:ext uri="{FF2B5EF4-FFF2-40B4-BE49-F238E27FC236}">
                <a16:creationId xmlns:a16="http://schemas.microsoft.com/office/drawing/2014/main" id="{875E7372-50BF-46EE-9249-F63469C75A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110" y="3155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FEBC28-98A4-4483-9EAF-BB4EBAAE10C9}"/>
              </a:ext>
            </a:extLst>
          </p:cNvPr>
          <p:cNvSpPr txBox="1"/>
          <p:nvPr/>
        </p:nvSpPr>
        <p:spPr>
          <a:xfrm>
            <a:off x="2036579" y="1800883"/>
            <a:ext cx="781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RPS Accompagnement </a:t>
            </a:r>
          </a:p>
        </p:txBody>
      </p:sp>
      <p:pic>
        <p:nvPicPr>
          <p:cNvPr id="8" name="Graphique 7" descr="Loupe avec un remplissage uni">
            <a:extLst>
              <a:ext uri="{FF2B5EF4-FFF2-40B4-BE49-F238E27FC236}">
                <a16:creationId xmlns:a16="http://schemas.microsoft.com/office/drawing/2014/main" id="{3CA2FEE8-56AE-4DEA-88D6-CC51306BD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7135" y="1533376"/>
            <a:ext cx="935123" cy="9351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CDCFCEA-C8CB-4AA0-8E74-D095B4F1485D}"/>
              </a:ext>
            </a:extLst>
          </p:cNvPr>
          <p:cNvSpPr txBox="1"/>
          <p:nvPr/>
        </p:nvSpPr>
        <p:spPr>
          <a:xfrm>
            <a:off x="2036579" y="2468499"/>
            <a:ext cx="723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 faire accompagner par un consultant référencé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9A8DBB-98CD-418A-B0D8-56EF42637000}"/>
              </a:ext>
            </a:extLst>
          </p:cNvPr>
          <p:cNvSpPr txBox="1"/>
          <p:nvPr/>
        </p:nvSpPr>
        <p:spPr>
          <a:xfrm>
            <a:off x="1642258" y="4430332"/>
            <a:ext cx="241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Diagnostic et repérage des facteurs de risques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54295C-8FBC-4009-9FAE-A6ED9DA99CE8}"/>
              </a:ext>
            </a:extLst>
          </p:cNvPr>
          <p:cNvSpPr txBox="1"/>
          <p:nvPr/>
        </p:nvSpPr>
        <p:spPr>
          <a:xfrm>
            <a:off x="4447390" y="4707331"/>
            <a:ext cx="241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Elaboration d’un plan d’actions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472533-7D5C-499E-BD29-D7C57961FB7D}"/>
              </a:ext>
            </a:extLst>
          </p:cNvPr>
          <p:cNvSpPr txBox="1"/>
          <p:nvPr/>
        </p:nvSpPr>
        <p:spPr>
          <a:xfrm>
            <a:off x="7252522" y="4690503"/>
            <a:ext cx="241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Mise en œuvre des actions </a:t>
            </a:r>
          </a:p>
        </p:txBody>
      </p:sp>
      <p:pic>
        <p:nvPicPr>
          <p:cNvPr id="16" name="Graphique 15" descr="Flèche en cercle avec un remplissage uni">
            <a:extLst>
              <a:ext uri="{FF2B5EF4-FFF2-40B4-BE49-F238E27FC236}">
                <a16:creationId xmlns:a16="http://schemas.microsoft.com/office/drawing/2014/main" id="{FC6AD09B-4994-425C-9FFB-92E2948C5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1280" y="3290219"/>
            <a:ext cx="914400" cy="914400"/>
          </a:xfrm>
          <a:prstGeom prst="rect">
            <a:avLst/>
          </a:prstGeom>
        </p:spPr>
      </p:pic>
      <p:pic>
        <p:nvPicPr>
          <p:cNvPr id="19" name="Graphique 18" descr="Blogue avec un remplissage uni">
            <a:extLst>
              <a:ext uri="{FF2B5EF4-FFF2-40B4-BE49-F238E27FC236}">
                <a16:creationId xmlns:a16="http://schemas.microsoft.com/office/drawing/2014/main" id="{33555C1D-EDC6-4904-A356-6DF274861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4720" y="3290219"/>
            <a:ext cx="914400" cy="914400"/>
          </a:xfrm>
          <a:prstGeom prst="rect">
            <a:avLst/>
          </a:prstGeom>
        </p:spPr>
      </p:pic>
      <p:pic>
        <p:nvPicPr>
          <p:cNvPr id="21" name="Graphique 20" descr="Cerveau avec un remplissage uni">
            <a:extLst>
              <a:ext uri="{FF2B5EF4-FFF2-40B4-BE49-F238E27FC236}">
                <a16:creationId xmlns:a16="http://schemas.microsoft.com/office/drawing/2014/main" id="{47D05459-51C8-455F-BC67-2F7506F83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45415" y="2117235"/>
            <a:ext cx="914400" cy="914400"/>
          </a:xfrm>
          <a:prstGeom prst="rect">
            <a:avLst/>
          </a:prstGeom>
        </p:spPr>
      </p:pic>
      <p:pic>
        <p:nvPicPr>
          <p:cNvPr id="23" name="Graphique 22" descr="Main de robot avec un remplissage uni">
            <a:extLst>
              <a:ext uri="{FF2B5EF4-FFF2-40B4-BE49-F238E27FC236}">
                <a16:creationId xmlns:a16="http://schemas.microsoft.com/office/drawing/2014/main" id="{49DE042A-E224-4A22-9E17-B96147E78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2280" y="3211273"/>
            <a:ext cx="914400" cy="9144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5A6665B-1141-45C5-B723-BC5C111FC010}"/>
              </a:ext>
            </a:extLst>
          </p:cNvPr>
          <p:cNvSpPr txBox="1"/>
          <p:nvPr/>
        </p:nvSpPr>
        <p:spPr>
          <a:xfrm>
            <a:off x="10057654" y="4568831"/>
            <a:ext cx="187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Evaluation des actions </a:t>
            </a:r>
          </a:p>
        </p:txBody>
      </p:sp>
      <p:pic>
        <p:nvPicPr>
          <p:cNvPr id="26" name="Graphique 25" descr="Microscope avec un remplissage uni">
            <a:extLst>
              <a:ext uri="{FF2B5EF4-FFF2-40B4-BE49-F238E27FC236}">
                <a16:creationId xmlns:a16="http://schemas.microsoft.com/office/drawing/2014/main" id="{1AC3979F-7763-42A0-92C9-6B34AA9CA5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35151" y="3211273"/>
            <a:ext cx="914400" cy="9144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609D196-F303-4287-9BA8-404C6F051EF0}"/>
              </a:ext>
            </a:extLst>
          </p:cNvPr>
          <p:cNvSpPr txBox="1"/>
          <p:nvPr/>
        </p:nvSpPr>
        <p:spPr>
          <a:xfrm>
            <a:off x="9854055" y="2217476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70%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3262B5C-6DD0-4C7A-9D00-5E91EB39FD3B}"/>
              </a:ext>
            </a:extLst>
          </p:cNvPr>
          <p:cNvSpPr/>
          <p:nvPr/>
        </p:nvSpPr>
        <p:spPr>
          <a:xfrm>
            <a:off x="1764406" y="3211273"/>
            <a:ext cx="1300766" cy="11031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494DBE7-CE51-48FE-AE6E-30ADA25D7388}"/>
              </a:ext>
            </a:extLst>
          </p:cNvPr>
          <p:cNvSpPr/>
          <p:nvPr/>
        </p:nvSpPr>
        <p:spPr>
          <a:xfrm>
            <a:off x="4683188" y="3208128"/>
            <a:ext cx="1300766" cy="11031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EA2CB79-D0B1-4BE5-9C92-C4437F95DE7D}"/>
              </a:ext>
            </a:extLst>
          </p:cNvPr>
          <p:cNvSpPr/>
          <p:nvPr/>
        </p:nvSpPr>
        <p:spPr>
          <a:xfrm>
            <a:off x="7729097" y="3233886"/>
            <a:ext cx="1300766" cy="110315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C7B10EB-6B43-4C10-817F-FF01EEBB8AA6}"/>
              </a:ext>
            </a:extLst>
          </p:cNvPr>
          <p:cNvSpPr/>
          <p:nvPr/>
        </p:nvSpPr>
        <p:spPr>
          <a:xfrm>
            <a:off x="10057654" y="3195844"/>
            <a:ext cx="1300766" cy="110315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Aides financières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F76494-E2C6-4050-B9F1-226851012788}"/>
              </a:ext>
            </a:extLst>
          </p:cNvPr>
          <p:cNvSpPr txBox="1"/>
          <p:nvPr/>
        </p:nvSpPr>
        <p:spPr>
          <a:xfrm>
            <a:off x="624926" y="1636083"/>
            <a:ext cx="719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Prévention Métiers du bâtiment Indépendants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C2FEE4-80FB-4BAF-92D0-BFE739864F12}"/>
              </a:ext>
            </a:extLst>
          </p:cNvPr>
          <p:cNvSpPr txBox="1"/>
          <p:nvPr/>
        </p:nvSpPr>
        <p:spPr>
          <a:xfrm>
            <a:off x="10331692" y="3229595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2FDD6D-3741-2334-082A-EA72A0BE8C44}"/>
              </a:ext>
            </a:extLst>
          </p:cNvPr>
          <p:cNvSpPr txBox="1"/>
          <p:nvPr/>
        </p:nvSpPr>
        <p:spPr>
          <a:xfrm>
            <a:off x="968524" y="2176442"/>
            <a:ext cx="6097772" cy="328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Maçonnerie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990C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Couverture / Charpente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Plomberie chauffage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Electricité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Métiers de la pierre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990C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Métiers du plâtre et de l'isolation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990C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Peinture et revêtements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Menuiserie (bois et PVC)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990C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Serrurerie métallerie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990C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99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Métiers du bois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7990C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684E99-C71C-DD55-2AB0-2DFD06B5664F}"/>
              </a:ext>
            </a:extLst>
          </p:cNvPr>
          <p:cNvSpPr txBox="1"/>
          <p:nvPr/>
        </p:nvSpPr>
        <p:spPr>
          <a:xfrm>
            <a:off x="5806721" y="2691232"/>
            <a:ext cx="6097772" cy="225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équipements 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échafaudage roulant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PIR/PIRL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outils portatifs anti-vibratiles 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perforateur,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brise béton,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tronçonneuse à béton.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A85162-CC49-E263-5E51-ACF748D82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38" y="4110957"/>
            <a:ext cx="782022" cy="726858"/>
          </a:xfrm>
          <a:prstGeom prst="rect">
            <a:avLst/>
          </a:prstGeom>
        </p:spPr>
      </p:pic>
      <p:pic>
        <p:nvPicPr>
          <p:cNvPr id="16" name="Graphique 15" descr="En haut avec un remplissage uni">
            <a:extLst>
              <a:ext uri="{FF2B5EF4-FFF2-40B4-BE49-F238E27FC236}">
                <a16:creationId xmlns:a16="http://schemas.microsoft.com/office/drawing/2014/main" id="{C700FD9F-004C-24D2-6ACA-0094CF6E3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2302" y="3229595"/>
            <a:ext cx="558093" cy="5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18/03/2023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ctrTitle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Le fonds d’investissement dans la prévention de l’usure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55001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Le contexte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81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2"/>
          <p:cNvSpPr>
            <a:spLocks noGrp="1"/>
          </p:cNvSpPr>
          <p:nvPr>
            <p:ph type="title"/>
          </p:nvPr>
        </p:nvSpPr>
        <p:spPr>
          <a:solidFill>
            <a:srgbClr val="D05559"/>
          </a:solidFill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4" name="Espace réservé du numéro de diapositive 16"/>
          <p:cNvSpPr>
            <a:spLocks noGrp="1"/>
          </p:cNvSpPr>
          <p:nvPr>
            <p:ph type="sldNum" sz="quarter" idx="4294967295"/>
          </p:nvPr>
        </p:nvSpPr>
        <p:spPr>
          <a:xfrm>
            <a:off x="395468" y="6229647"/>
            <a:ext cx="720000" cy="288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468" y="1976957"/>
            <a:ext cx="10420343" cy="33526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fonds créé par la loi de financement rectificative de la Sécurité sociale pour 2023, placé auprès de la CAT/MP, au sein de la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Cnam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CAT/MP doit définir les orientations du fonds, approuver son budget et la répartition de ses crédits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montant de sa dotation est fixé chaque année par arrêté (N-1)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824" y="5006447"/>
            <a:ext cx="1084963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Pour 2024 :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200 millions d’euros (80 % en attente de signature de la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196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Agir contre l’usure professionnelle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115468" y="3286539"/>
            <a:ext cx="10579192" cy="2843369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D05559"/>
              </a:buClr>
              <a:buSzPct val="130000"/>
            </a:pPr>
            <a:r>
              <a:rPr lang="fr-FR" sz="2800" dirty="0">
                <a:solidFill>
                  <a:schemeClr val="tx1"/>
                </a:solidFill>
              </a:rPr>
              <a:t>Le fonds vise à prévenir </a:t>
            </a:r>
            <a:r>
              <a:rPr lang="fr-FR" sz="2800" b="1" dirty="0"/>
              <a:t>3 facteurs de risques ergonomiques </a:t>
            </a:r>
            <a:r>
              <a:rPr lang="fr-FR" sz="2800" dirty="0"/>
              <a:t>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r-FR" sz="2400" b="0" dirty="0">
                <a:solidFill>
                  <a:schemeClr val="tx1"/>
                </a:solidFill>
              </a:rPr>
              <a:t>les manutentions manuelles de charges 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r-FR" sz="2400" b="0" dirty="0">
                <a:solidFill>
                  <a:schemeClr val="tx1"/>
                </a:solidFill>
              </a:rPr>
              <a:t>les postures pénibles définies comme positions forcées des articulations 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r-FR" sz="2400" b="0" dirty="0">
                <a:solidFill>
                  <a:schemeClr val="tx1"/>
                </a:solidFill>
              </a:rPr>
              <a:t>les vibrations mécaniques.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87526" y="1947330"/>
            <a:ext cx="78182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87 % des maladies professionnelles reconnues </a:t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sont actuellement liées aux TMS</a:t>
            </a:r>
          </a:p>
        </p:txBody>
      </p:sp>
    </p:spTree>
    <p:extLst>
      <p:ext uri="{BB962C8B-B14F-4D97-AF65-F5344CB8AC3E}">
        <p14:creationId xmlns:p14="http://schemas.microsoft.com/office/powerpoint/2010/main" val="427854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0FC0E-679B-47E4-ABA3-3CD341FB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12875"/>
            <a:ext cx="11233149" cy="4321175"/>
          </a:xfrm>
        </p:spPr>
        <p:txBody>
          <a:bodyPr rIns="360000"/>
          <a:lstStyle/>
          <a:p>
            <a:pPr algn="ctr">
              <a:spcBef>
                <a:spcPts val="0"/>
              </a:spcBef>
            </a:pPr>
            <a:r>
              <a:rPr lang="fr-FR" dirty="0"/>
              <a:t>Aider les financièrement les entreprises à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prévenir les risques professionnels</a:t>
            </a:r>
          </a:p>
          <a:p>
            <a:pPr lvl="2">
              <a:lnSpc>
                <a:spcPct val="150000"/>
              </a:lnSpc>
            </a:pPr>
            <a:r>
              <a:rPr lang="fr-FR" sz="2100" b="1" dirty="0">
                <a:solidFill>
                  <a:srgbClr val="0C419A"/>
                </a:solidFill>
              </a:rPr>
              <a:t>Subventions Prévention (SP) pour les entreprises de -50 salariés</a:t>
            </a:r>
          </a:p>
          <a:p>
            <a:pPr lvl="2">
              <a:lnSpc>
                <a:spcPct val="150000"/>
              </a:lnSpc>
            </a:pPr>
            <a:r>
              <a:rPr lang="fr-FR" sz="2100" b="1" dirty="0">
                <a:solidFill>
                  <a:srgbClr val="0C419A"/>
                </a:solidFill>
              </a:rPr>
              <a:t>Subvention Prévention des risques ergonomiques pour toutes les entreprises</a:t>
            </a:r>
          </a:p>
          <a:p>
            <a:pPr lvl="2">
              <a:lnSpc>
                <a:spcPct val="150000"/>
              </a:lnSpc>
            </a:pPr>
            <a:r>
              <a:rPr lang="fr-FR" sz="2100" b="1" dirty="0">
                <a:solidFill>
                  <a:srgbClr val="0C419A"/>
                </a:solidFill>
              </a:rPr>
              <a:t>Contrats de prévention (CP) pour les entreprises de -200 salariés</a:t>
            </a:r>
          </a:p>
          <a:p>
            <a:pPr lvl="2"/>
            <a:endParaRPr lang="fr-FR" sz="2400" b="1" dirty="0">
              <a:solidFill>
                <a:srgbClr val="0C419A"/>
              </a:solidFill>
            </a:endParaRPr>
          </a:p>
        </p:txBody>
      </p:sp>
      <p:pic>
        <p:nvPicPr>
          <p:cNvPr id="9" name="Image 8" descr="Une image contenant texte, périphérique, jauge&#10;&#10;Description générée automatiquement">
            <a:extLst>
              <a:ext uri="{FF2B5EF4-FFF2-40B4-BE49-F238E27FC236}">
                <a16:creationId xmlns:a16="http://schemas.microsoft.com/office/drawing/2014/main" id="{9D40FD6F-957C-4FAD-8C60-F028D5D6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18" y="4669745"/>
            <a:ext cx="1988564" cy="3875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D263E84-758B-4696-843D-F3DB3C64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90C0EA-4F9A-47A0-B2CE-211110E64A12}"/>
              </a:ext>
            </a:extLst>
          </p:cNvPr>
          <p:cNvSpPr txBox="1"/>
          <p:nvPr/>
        </p:nvSpPr>
        <p:spPr>
          <a:xfrm>
            <a:off x="479426" y="5311645"/>
            <a:ext cx="11233149" cy="391628"/>
          </a:xfrm>
          <a:prstGeom prst="rect">
            <a:avLst/>
          </a:prstGeom>
          <a:noFill/>
        </p:spPr>
        <p:txBody>
          <a:bodyPr wrap="square" lIns="360000" tIns="72000" rIns="360000" bIns="7200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 d’entrée vers les Subventions Prévention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www.ameli.fr/entreprise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99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Quatre types d’actions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32452" y="1881809"/>
            <a:ext cx="10462663" cy="3972891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Un fonds pour agir au niveau des </a:t>
            </a:r>
            <a:r>
              <a:rPr lang="fr-FR" sz="2800" b="1" dirty="0"/>
              <a:t>entreprises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et des </a:t>
            </a:r>
            <a:r>
              <a:rPr lang="fr-FR" sz="2800" b="1" dirty="0"/>
              <a:t>salariés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</a:p>
          <a:p>
            <a:r>
              <a:rPr lang="fr-FR" sz="2800" dirty="0">
                <a:solidFill>
                  <a:schemeClr val="tx1"/>
                </a:solidFill>
              </a:rPr>
              <a:t>aux niveaux </a:t>
            </a:r>
            <a:r>
              <a:rPr lang="fr-FR" sz="2800" b="1" dirty="0"/>
              <a:t>collectif</a:t>
            </a:r>
            <a:r>
              <a:rPr lang="fr-FR" sz="2800" dirty="0">
                <a:solidFill>
                  <a:schemeClr val="tx1"/>
                </a:solidFill>
              </a:rPr>
              <a:t> et </a:t>
            </a:r>
            <a:r>
              <a:rPr lang="fr-FR" sz="2800" b="1" dirty="0"/>
              <a:t>individue</a:t>
            </a:r>
            <a:r>
              <a:rPr lang="fr-FR" sz="2800" b="1" dirty="0">
                <a:solidFill>
                  <a:schemeClr val="accent2"/>
                </a:solidFill>
              </a:rPr>
              <a:t>l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</a:p>
          <a:p>
            <a:r>
              <a:rPr lang="fr-FR" sz="2800" dirty="0">
                <a:solidFill>
                  <a:schemeClr val="tx1"/>
                </a:solidFill>
              </a:rPr>
              <a:t>en finançant </a:t>
            </a:r>
            <a:r>
              <a:rPr lang="fr-FR" sz="2800" b="1" dirty="0"/>
              <a:t>4 types d’actions </a:t>
            </a:r>
            <a:r>
              <a:rPr lang="fr-FR" sz="2800" dirty="0">
                <a:solidFill>
                  <a:schemeClr val="tx1"/>
                </a:solidFill>
              </a:rPr>
              <a:t>:  </a:t>
            </a:r>
            <a:endParaRPr lang="fr-FR" sz="2400" dirty="0"/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fr-FR" sz="2400" b="0" dirty="0">
                <a:solidFill>
                  <a:schemeClr val="tx1"/>
                </a:solidFill>
              </a:rPr>
              <a:t>des actions de sensibilisation, de diagnostic, de prévention ;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fr-FR" sz="2400" b="0" dirty="0">
                <a:solidFill>
                  <a:schemeClr val="tx1"/>
                </a:solidFill>
              </a:rPr>
              <a:t>des frais de personnel dédié à la mise en œuvre d’actions financées par le fonds ;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fr-FR" sz="2400" b="0" dirty="0">
                <a:solidFill>
                  <a:schemeClr val="tx1"/>
                </a:solidFill>
              </a:rPr>
              <a:t>des actions de reconversion professionnelle et des formations de salariés éligibles au CPF ;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fr-FR" sz="2400" b="0" dirty="0">
                <a:solidFill>
                  <a:schemeClr val="tx1"/>
                </a:solidFill>
              </a:rPr>
              <a:t>des aménagements de postes proposés par le médecin du travail au titre de la prévention de la désinsertion professionnelle.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26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360000"/>
          <a:lstStyle/>
          <a:p>
            <a:r>
              <a:rPr lang="fr-FR" sz="2400" dirty="0"/>
              <a:t>Pour Quels destinataires ?</a:t>
            </a:r>
            <a:endParaRPr lang="fr-FR" sz="2400" b="0" dirty="0"/>
          </a:p>
        </p:txBody>
      </p:sp>
      <p:sp>
        <p:nvSpPr>
          <p:cNvPr id="6" name="Rectangle 5"/>
          <p:cNvSpPr/>
          <p:nvPr/>
        </p:nvSpPr>
        <p:spPr>
          <a:xfrm>
            <a:off x="3397829" y="3288519"/>
            <a:ext cx="393915" cy="353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8577" y="3483251"/>
            <a:ext cx="393915" cy="353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5413" y="2208395"/>
            <a:ext cx="2400267" cy="1274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14400" y="1663561"/>
            <a:ext cx="10454640" cy="33656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types de destinataires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sont susceptibles de recevoir des financements du FIPU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  <a:p>
            <a:pPr marL="4572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147751" y="2785647"/>
            <a:ext cx="3151112" cy="3151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Entreprises</a:t>
            </a:r>
          </a:p>
        </p:txBody>
      </p:sp>
      <p:sp>
        <p:nvSpPr>
          <p:cNvPr id="11" name="Ellipse 10"/>
          <p:cNvSpPr/>
          <p:nvPr/>
        </p:nvSpPr>
        <p:spPr>
          <a:xfrm>
            <a:off x="4434532" y="2785647"/>
            <a:ext cx="3199868" cy="3199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Organismes professionnels de prévention des branches</a:t>
            </a:r>
          </a:p>
        </p:txBody>
      </p:sp>
      <p:sp>
        <p:nvSpPr>
          <p:cNvPr id="12" name="Ellipse 11"/>
          <p:cNvSpPr/>
          <p:nvPr/>
        </p:nvSpPr>
        <p:spPr>
          <a:xfrm>
            <a:off x="861031" y="2785647"/>
            <a:ext cx="3199868" cy="31998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France compétences</a:t>
            </a:r>
          </a:p>
        </p:txBody>
      </p:sp>
    </p:spTree>
    <p:extLst>
      <p:ext uri="{BB962C8B-B14F-4D97-AF65-F5344CB8AC3E}">
        <p14:creationId xmlns:p14="http://schemas.microsoft.com/office/powerpoint/2010/main" val="107966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2"/>
          <p:cNvSpPr>
            <a:spLocks noGrp="1"/>
          </p:cNvSpPr>
          <p:nvPr>
            <p:ph type="title"/>
          </p:nvPr>
        </p:nvSpPr>
        <p:spPr>
          <a:solidFill>
            <a:srgbClr val="D05559"/>
          </a:solidFill>
        </p:spPr>
        <p:txBody>
          <a:bodyPr/>
          <a:lstStyle/>
          <a:p>
            <a:r>
              <a:rPr lang="fr-FR" dirty="0"/>
              <a:t>Des orientations ancrées dans la réalité des conditions de travail									</a:t>
            </a:r>
          </a:p>
        </p:txBody>
      </p:sp>
      <p:sp>
        <p:nvSpPr>
          <p:cNvPr id="34" name="Espace réservé du numéro de diapositive 16"/>
          <p:cNvSpPr>
            <a:spLocks noGrp="1"/>
          </p:cNvSpPr>
          <p:nvPr>
            <p:ph type="sldNum" sz="quarter" idx="4294967295"/>
          </p:nvPr>
        </p:nvSpPr>
        <p:spPr>
          <a:xfrm>
            <a:off x="395468" y="6229647"/>
            <a:ext cx="720000" cy="288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468" y="1783418"/>
            <a:ext cx="1046949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orientations du FIPU se fondent sur une cartographie des métiers et des activités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particulièrement exposés aux différents facteurs de risques ergonomiques.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branches professionnelles sont invitées à s’impliquer au travers 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listes de métiers et activités exposés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accords de branche permettant une valorisation des aides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Leurs organismes de prévention de branche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14963" y="5388949"/>
            <a:ext cx="71353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Leur interlocuteur sur ces points est la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Direction Générale du Travail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394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Les orientations de la cat/</a:t>
            </a:r>
            <a:r>
              <a:rPr lang="fr-FR" dirty="0" err="1"/>
              <a:t>mp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32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Une aide orientée principalement vers les entreprises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115468" y="2036053"/>
            <a:ext cx="10422020" cy="3767137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En 2024, sur les 200 millions d’euros de dotation du </a:t>
            </a:r>
            <a:r>
              <a:rPr lang="fr-FR" sz="2400" dirty="0" err="1">
                <a:solidFill>
                  <a:schemeClr val="tx1"/>
                </a:solidFill>
              </a:rPr>
              <a:t>Fipu</a:t>
            </a:r>
            <a:r>
              <a:rPr lang="fr-FR" sz="2400" dirty="0">
                <a:solidFill>
                  <a:schemeClr val="tx1"/>
                </a:solidFill>
              </a:rPr>
              <a:t> :</a:t>
            </a:r>
          </a:p>
          <a:p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sz="2800" dirty="0">
                <a:solidFill>
                  <a:schemeClr val="tx1"/>
                </a:solidFill>
              </a:rPr>
              <a:t>- 150 millions sont à destination des entreprises* quels que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            soient leur secteur et leur effectif </a:t>
            </a:r>
            <a:r>
              <a:rPr lang="fr-FR" dirty="0">
                <a:solidFill>
                  <a:schemeClr val="tx1"/>
                </a:solidFill>
              </a:rPr>
              <a:t>;</a:t>
            </a:r>
          </a:p>
          <a:p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</a:rPr>
              <a:t>- 40 millions sont à destination de France Compétences ; </a:t>
            </a:r>
          </a:p>
          <a:p>
            <a:r>
              <a:rPr lang="fr-FR" dirty="0">
                <a:solidFill>
                  <a:schemeClr val="tx1"/>
                </a:solidFill>
              </a:rPr>
              <a:t>	- 10 millions sont à destination des organismes professionnels de prévention des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	   branches (OPP), dont 1,85 million pour l’OPP-BTP**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73095" y="5700811"/>
            <a:ext cx="865083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Et les TI adhérant à l’assurance volontaire individuelle AT/MP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**A ce jour, le seul OPP au sens de l’article L. 4643-1 du Code du travail est l’OPPBTP. D'autres OPP pourraient être créés par les branches et bénéficier de financements.</a:t>
            </a:r>
          </a:p>
        </p:txBody>
      </p:sp>
    </p:spTree>
    <p:extLst>
      <p:ext uri="{BB962C8B-B14F-4D97-AF65-F5344CB8AC3E}">
        <p14:creationId xmlns:p14="http://schemas.microsoft.com/office/powerpoint/2010/main" val="19759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lIns="360000">
            <a:normAutofit/>
          </a:bodyPr>
          <a:lstStyle/>
          <a:p>
            <a:r>
              <a:rPr lang="fr-FR" sz="2400" dirty="0"/>
              <a:t>Une priorité donnée aux TPE / PME</a:t>
            </a:r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1475203" y="2010145"/>
            <a:ext cx="9336232" cy="4121621"/>
          </a:xfrm>
          <a:prstGeom prst="rect">
            <a:avLst/>
          </a:prstGeom>
          <a:noFill/>
        </p:spPr>
        <p:txBody>
          <a:bodyPr vert="horz" lIns="360000" tIns="360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7675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Police système Courant"/>
              <a:buChar char="-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8650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865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2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05559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dotation aux aides directes aux entreprises,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150 millions en 2024, est allouée à :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C419A">
                  <a:lumMod val="85000"/>
                  <a:lumOff val="15000"/>
                </a:srgbClr>
              </a:buClr>
              <a:buSzTx/>
              <a:buFont typeface="Police système Courant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47675" marR="0" lvl="2" indent="-2190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70 % : pour les entreprises de 0 à 49 salariés </a:t>
            </a:r>
          </a:p>
          <a:p>
            <a:pPr marL="447675" marR="0" lvl="2" indent="-2190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20 % : pour les entreprises de 50 à 199 salariés </a:t>
            </a:r>
          </a:p>
          <a:p>
            <a:pPr marL="447675" marR="0" lvl="2" indent="-2190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10 % : pour les entreprises de 200 salariés et plus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10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Les dispositifs financés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035408" cy="1692000"/>
          </a:xfrm>
        </p:spPr>
        <p:txBody>
          <a:bodyPr>
            <a:normAutofit fontScale="92500"/>
          </a:bodyPr>
          <a:lstStyle/>
          <a:p>
            <a:r>
              <a:rPr lang="fr-FR" dirty="0"/>
              <a:t>La reconversion professionnelle </a:t>
            </a:r>
          </a:p>
          <a:p>
            <a:r>
              <a:rPr lang="fr-FR" dirty="0"/>
              <a:t>avec France compétences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7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630315" y="1790739"/>
            <a:ext cx="10741981" cy="3669028"/>
          </a:xfrm>
        </p:spPr>
        <p:txBody>
          <a:bodyPr>
            <a:normAutofit fontScale="25000" lnSpcReduction="20000"/>
          </a:bodyPr>
          <a:lstStyle/>
          <a:p>
            <a:r>
              <a:rPr lang="fr-FR" dirty="0"/>
              <a:t> </a:t>
            </a:r>
            <a:endParaRPr lang="fr-FR" sz="6000" dirty="0">
              <a:solidFill>
                <a:srgbClr val="010813"/>
              </a:solidFill>
            </a:endParaRPr>
          </a:p>
          <a:p>
            <a:r>
              <a:rPr lang="fr-FR" sz="7200" b="1" dirty="0">
                <a:solidFill>
                  <a:srgbClr val="010813"/>
                </a:solidFill>
              </a:rPr>
              <a:t>Pour qui ?</a:t>
            </a:r>
            <a:r>
              <a:rPr lang="fr-FR" sz="7200" dirty="0">
                <a:solidFill>
                  <a:srgbClr val="010813"/>
                </a:solidFill>
              </a:rPr>
              <a:t> </a:t>
            </a:r>
            <a:r>
              <a:rPr lang="fr-FR" sz="7200" dirty="0">
                <a:solidFill>
                  <a:srgbClr val="C4575A"/>
                </a:solidFill>
              </a:rPr>
              <a:t>Les salariés ayant un projet de reconversion professionnelle </a:t>
            </a:r>
            <a:r>
              <a:rPr lang="fr-FR" sz="7200" dirty="0">
                <a:solidFill>
                  <a:srgbClr val="010813"/>
                </a:solidFill>
              </a:rPr>
              <a:t>pour prévenir ou compenser l’usure professionnelle liée aux contraintes physiques marquées dans le cadre de leur travail.</a:t>
            </a:r>
          </a:p>
          <a:p>
            <a:r>
              <a:rPr lang="fr-FR" sz="7200" dirty="0">
                <a:solidFill>
                  <a:srgbClr val="010813"/>
                </a:solidFill>
              </a:rPr>
              <a:t> </a:t>
            </a:r>
          </a:p>
          <a:p>
            <a:r>
              <a:rPr lang="fr-FR" sz="7200" b="1" dirty="0">
                <a:solidFill>
                  <a:srgbClr val="010813"/>
                </a:solidFill>
              </a:rPr>
              <a:t>Pour quoi ? </a:t>
            </a:r>
            <a:r>
              <a:rPr lang="fr-FR" sz="7200" dirty="0">
                <a:solidFill>
                  <a:srgbClr val="010813"/>
                </a:solidFill>
              </a:rPr>
              <a:t>Le projet de transition professionnelle du fait, ou pour la prévention, de l’usure professionnelle liée aux facteurs ergonomiques.</a:t>
            </a:r>
            <a:r>
              <a:rPr lang="fr-FR" sz="7200" dirty="0">
                <a:solidFill>
                  <a:srgbClr val="0C419A"/>
                </a:solidFill>
              </a:rPr>
              <a:t> </a:t>
            </a:r>
          </a:p>
          <a:p>
            <a:r>
              <a:rPr lang="fr-FR" sz="7200" dirty="0">
                <a:solidFill>
                  <a:srgbClr val="010813"/>
                </a:solidFill>
              </a:rPr>
              <a:t>C’est une </a:t>
            </a:r>
            <a:r>
              <a:rPr lang="fr-FR" sz="7200" dirty="0">
                <a:solidFill>
                  <a:srgbClr val="C4575A"/>
                </a:solidFill>
              </a:rPr>
              <a:t>modalité particulière de mobilisation du </a:t>
            </a:r>
            <a:r>
              <a:rPr lang="fr-FR" sz="7200" dirty="0">
                <a:solidFill>
                  <a:srgbClr val="C4575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compte personnel de formation</a:t>
            </a:r>
            <a:r>
              <a:rPr lang="fr-FR" sz="7200" dirty="0">
                <a:solidFill>
                  <a:srgbClr val="C4575A"/>
                </a:solidFill>
              </a:rPr>
              <a:t> </a:t>
            </a:r>
            <a:r>
              <a:rPr lang="fr-FR" sz="7200" dirty="0">
                <a:solidFill>
                  <a:srgbClr val="010813"/>
                </a:solidFill>
              </a:rPr>
              <a:t>permettant de changer de métier en finançant une formation </a:t>
            </a:r>
            <a:r>
              <a:rPr lang="fr-FR" sz="7200" dirty="0" err="1">
                <a:solidFill>
                  <a:srgbClr val="010813"/>
                </a:solidFill>
              </a:rPr>
              <a:t>certifiante</a:t>
            </a:r>
            <a:r>
              <a:rPr lang="fr-FR" sz="7200" dirty="0">
                <a:solidFill>
                  <a:srgbClr val="010813"/>
                </a:solidFill>
              </a:rPr>
              <a:t> en lien avec le projet du salarié. </a:t>
            </a:r>
          </a:p>
          <a:p>
            <a:r>
              <a:rPr lang="fr-FR" sz="7200" dirty="0">
                <a:solidFill>
                  <a:srgbClr val="010813"/>
                </a:solidFill>
              </a:rPr>
              <a:t>Elle est </a:t>
            </a:r>
            <a:r>
              <a:rPr lang="fr-FR" sz="7200" dirty="0" err="1">
                <a:solidFill>
                  <a:srgbClr val="C4575A"/>
                </a:solidFill>
              </a:rPr>
              <a:t>co-financée</a:t>
            </a:r>
            <a:r>
              <a:rPr lang="fr-FR" sz="7200" dirty="0">
                <a:solidFill>
                  <a:srgbClr val="010813"/>
                </a:solidFill>
              </a:rPr>
              <a:t> par l’entreprise (5 % des frais pédagogiques) et France Compétences.</a:t>
            </a:r>
          </a:p>
          <a:p>
            <a:endParaRPr lang="fr-FR" sz="7200" dirty="0">
              <a:solidFill>
                <a:srgbClr val="010813"/>
              </a:solidFill>
            </a:endParaRPr>
          </a:p>
          <a:p>
            <a:r>
              <a:rPr lang="fr-FR" sz="7200" b="1" dirty="0">
                <a:solidFill>
                  <a:srgbClr val="010813"/>
                </a:solidFill>
              </a:rPr>
              <a:t>Auprès de qui ? </a:t>
            </a:r>
          </a:p>
          <a:p>
            <a:pPr marL="1031875" lvl="1" indent="-857250"/>
            <a:r>
              <a:rPr lang="fr-FR" sz="6800" b="0" dirty="0">
                <a:solidFill>
                  <a:srgbClr val="010813"/>
                </a:solidFill>
              </a:rPr>
              <a:t>Un conseiller en évolution professionnelle pour un premier accompagnement  : </a:t>
            </a:r>
            <a:br>
              <a:rPr lang="fr-FR" sz="6800" b="0" dirty="0">
                <a:solidFill>
                  <a:srgbClr val="010813"/>
                </a:solidFill>
              </a:rPr>
            </a:br>
            <a:r>
              <a:rPr lang="fr-FR" sz="6800" b="0" dirty="0">
                <a:solidFill>
                  <a:srgbClr val="010813"/>
                </a:solidFill>
                <a:hlinkClick r:id="rId4" action="ppaction://hlinkfile"/>
              </a:rPr>
              <a:t>mon-cep.org/avenir-actifs</a:t>
            </a:r>
            <a:endParaRPr lang="fr-FR" sz="6800" b="0" dirty="0">
              <a:solidFill>
                <a:srgbClr val="010813"/>
              </a:solidFill>
            </a:endParaRPr>
          </a:p>
          <a:p>
            <a:pPr marL="1031875" lvl="1" indent="-857250"/>
            <a:r>
              <a:rPr lang="fr-FR" sz="6800" b="0" dirty="0">
                <a:solidFill>
                  <a:srgbClr val="010813"/>
                </a:solidFill>
              </a:rPr>
              <a:t>Les associations Transitions Pro pour se renseigner sur les projets de transition professionnelle et déposer une demande </a:t>
            </a:r>
            <a:r>
              <a:rPr lang="fr-FR" sz="6800" b="0" dirty="0">
                <a:solidFill>
                  <a:srgbClr val="010813"/>
                </a:solidFill>
                <a:hlinkClick r:id="rId5"/>
              </a:rPr>
              <a:t>https://www.transitionspro.fr/contacts-en-region/</a:t>
            </a:r>
            <a:endParaRPr lang="fr-FR" sz="6800" b="0" dirty="0">
              <a:solidFill>
                <a:srgbClr val="010813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projets de transition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585650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8130736" cy="169200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Les actions de prévention</a:t>
            </a:r>
          </a:p>
          <a:p>
            <a:r>
              <a:rPr lang="fr-FR" dirty="0"/>
              <a:t>Des organismes de prévention des branches professionnelles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64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0FC0E-679B-47E4-ABA3-3CD341FB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12875"/>
            <a:ext cx="11233149" cy="4321175"/>
          </a:xfrm>
        </p:spPr>
        <p:txBody>
          <a:bodyPr rIns="360000"/>
          <a:lstStyle/>
          <a:p>
            <a:r>
              <a:rPr lang="fr-FR" sz="3100" b="1" dirty="0">
                <a:solidFill>
                  <a:srgbClr val="D05559"/>
                </a:solidFill>
              </a:rPr>
              <a:t>Les Subventions Prévention </a:t>
            </a:r>
            <a:r>
              <a:rPr lang="fr-FR" sz="3100" dirty="0">
                <a:solidFill>
                  <a:srgbClr val="D05559"/>
                </a:solidFill>
              </a:rPr>
              <a:t>(SP)</a:t>
            </a:r>
            <a:endParaRPr lang="fr-FR" sz="3100" b="1" dirty="0">
              <a:solidFill>
                <a:srgbClr val="D05559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90C0EA-4F9A-47A0-B2CE-211110E64A12}"/>
              </a:ext>
            </a:extLst>
          </p:cNvPr>
          <p:cNvSpPr txBox="1"/>
          <p:nvPr/>
        </p:nvSpPr>
        <p:spPr>
          <a:xfrm>
            <a:off x="479426" y="5311645"/>
            <a:ext cx="11233149" cy="422405"/>
          </a:xfrm>
          <a:prstGeom prst="rect">
            <a:avLst/>
          </a:prstGeom>
          <a:noFill/>
        </p:spPr>
        <p:txBody>
          <a:bodyPr wrap="square" lIns="360000" tIns="72000" rIns="360000" bIns="7200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 d’entrée vers les Subventions Prévention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www.ameli.fr/entreprise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F9723D9-DE5B-474F-A1B2-DB10DACE0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30" y="2352675"/>
            <a:ext cx="1496723" cy="10763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3D0A5C-4A34-4E93-BBB6-FA8939AA893B}"/>
              </a:ext>
            </a:extLst>
          </p:cNvPr>
          <p:cNvSpPr txBox="1"/>
          <p:nvPr/>
        </p:nvSpPr>
        <p:spPr>
          <a:xfrm>
            <a:off x="3802767" y="2409547"/>
            <a:ext cx="773474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subventions prévention sont accordées dans la limite des budgets disponibles et de la durée de validité du dispositif d’aide.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montant de l’aide est généralement de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 HT de l’investissement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8424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plafonné à 25 000 €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 entreprise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F8424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Pour en bénéficier, l’entreprise doit remplir certaines conditions.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Chaque subvention prévoit un cahier des charges ou une liste de matériels spécifiques.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CD5EB6-EC78-4B6E-A014-82B459B8BEAF}"/>
              </a:ext>
            </a:extLst>
          </p:cNvPr>
          <p:cNvSpPr txBox="1"/>
          <p:nvPr/>
        </p:nvSpPr>
        <p:spPr>
          <a:xfrm>
            <a:off x="2306044" y="2352675"/>
            <a:ext cx="1320331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/>
              <a:t>De 1 à 49 salariés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F80DA1D-593C-4031-9326-FDFE381AB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23437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itr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Les organismes de prévention des branches professionnelles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7102" y="1908953"/>
            <a:ext cx="11196000" cy="402133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Pour qui 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organismes professionnels de prévention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(OPP) constitués par les branches professionnelles (L. 4643-1 du Code du travail). Le seul OPP actuellement créé est l’OPPBTP mais de nouveaux OPP peuvent être créés et bénéficier de ce financement.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Pour quoi 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programme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d’actions de sensibilisation et de prévention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ciblant les facteurs de risques ergonomiques, proposé et mis en œuvre par les OPP, formalisé dans le cadre d’une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convention approuvée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 la CAT/MP et signée avec la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Cnam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Comment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CAT/MP vote chaque année le montant de la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dotation allouée sur la base d’un projet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programme d’actions, à hauteur de 5% maximum du budget annuel de l’organisme (ou à hauteur de 30 % maximum du budget pour les organismes nouvellement créés pendant leurs 2 premières exercices).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68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aides financières</a:t>
            </a:r>
          </a:p>
          <a:p>
            <a:r>
              <a:rPr lang="fr-FR" dirty="0"/>
              <a:t> directes Aux entreprises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24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itre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Les aides directes aux entreprises, pour qui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23104" y="1784676"/>
            <a:ext cx="103042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Toutes les entreprises relevant du régime général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adhérant ou disposant d’un service de prévention et de santé au travail (SPST)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ayant réalisé et mis à jour leur DUERP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ayant informé leurs IRP lorsqu’elles en ont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faisant pas l’objet d’une injonction ou d’une cotisation supplémentaire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n’ayant pas de contrat de prévention en cours ou échu depuis moins de deux ans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 jour de leurs cotisations sociales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travailleurs indépendants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adhérant à l’assurance volontaire AT/MP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 jour de leurs cotisations sociales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n’employant pas de salariés à la date de la demande.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23105" y="5860315"/>
            <a:ext cx="1067155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entreprises peuvent faire des demandes pour chaque établissement, dans la limite des effectifs du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Siren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(sauf pour les salaires de préventeur).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associations sont concernées.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2C41F2-BC85-1180-581B-54C80FDA64EA}"/>
              </a:ext>
            </a:extLst>
          </p:cNvPr>
          <p:cNvSpPr txBox="1"/>
          <p:nvPr/>
        </p:nvSpPr>
        <p:spPr>
          <a:xfrm>
            <a:off x="7977832" y="4646998"/>
            <a:ext cx="35331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organismes de la fonction publique sont exclus</a:t>
            </a:r>
          </a:p>
        </p:txBody>
      </p:sp>
    </p:spTree>
    <p:extLst>
      <p:ext uri="{BB962C8B-B14F-4D97-AF65-F5344CB8AC3E}">
        <p14:creationId xmlns:p14="http://schemas.microsoft.com/office/powerpoint/2010/main" val="302481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itre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Les aides directes aux entreprises, pour quoi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38863" y="1849332"/>
            <a:ext cx="10304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aides financières visant à participer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 financement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d’équipements, de diagnostics ou de formations 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 la réalisation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d’actions de sensibilisation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aux facteurs de risques ergonomiques ;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aux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aménagements de postes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travail, sur proposition du médecin du travail, dans le cadre de la PDP ;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 la prise en charge des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frais de personnel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dédiés à la mise en œuvre d’actions financées par le fonds.</a:t>
            </a:r>
          </a:p>
        </p:txBody>
      </p:sp>
    </p:spTree>
    <p:extLst>
      <p:ext uri="{BB962C8B-B14F-4D97-AF65-F5344CB8AC3E}">
        <p14:creationId xmlns:p14="http://schemas.microsoft.com/office/powerpoint/2010/main" val="2104684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itre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Les aides directes aux entreprises dans l’environnement de la branche AT/MP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9394" y="2008799"/>
            <a:ext cx="10079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fonds reprend en partie les anciennes subventions TMS de l’Assurance Maladie – Risques professionnels (« TMS diagnostic », « TMS Actions ») mais s’adresse aux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entreprises, 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quelle que soit leur taille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(et non uniquement les entreprises de moins de 50 salariés).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D’autres subventions, sur d’autres risques professionnels, restent proposées par l’Assurance Maladie -Risques professionnels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https://www.ameli.fr/entreprise/sante-travail/aides-financieres/subventions-nationales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contrats de prévention, proposées par les préventeurs du réseau des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Carsat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Cramif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/CGSS restent accessibles aux entreprises de moins de 200 salariés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1081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1081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 la différence des aides financières pour les entreprises de moins de 50 salariés, il n’y a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457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 de réservation</a:t>
            </a:r>
          </a:p>
        </p:txBody>
      </p:sp>
    </p:spTree>
    <p:extLst>
      <p:ext uri="{BB962C8B-B14F-4D97-AF65-F5344CB8AC3E}">
        <p14:creationId xmlns:p14="http://schemas.microsoft.com/office/powerpoint/2010/main" val="1860781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diagnostics ergonomiques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73095" y="1829147"/>
            <a:ext cx="10422020" cy="443008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10813"/>
                </a:solidFill>
              </a:rPr>
              <a:t>Objectifs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analyser les situations de travail, les facteurs de risque présents et leurs déterminants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construire un plan d’actions visant à éliminer ces contraintes. </a:t>
            </a:r>
          </a:p>
          <a:p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Modalités : </a:t>
            </a:r>
          </a:p>
          <a:p>
            <a:r>
              <a:rPr lang="fr-FR" dirty="0">
                <a:solidFill>
                  <a:srgbClr val="010813"/>
                </a:solidFill>
              </a:rPr>
              <a:t>Le diagnostic doit être réalisé par une personne compétente d’un organisme référencé et intégrer différents points essentiels permettant de s’assurer de la qualité du diagnostic réalisé. </a:t>
            </a:r>
          </a:p>
          <a:p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Prise en charge et plafond hors accord de branche:</a:t>
            </a:r>
          </a:p>
          <a:p>
            <a:r>
              <a:rPr lang="fr-FR" dirty="0">
                <a:solidFill>
                  <a:srgbClr val="010813"/>
                </a:solidFill>
              </a:rPr>
              <a:t>Prise en charge à 70 %, dans un plafond de 25 000 €</a:t>
            </a:r>
          </a:p>
        </p:txBody>
      </p:sp>
    </p:spTree>
    <p:extLst>
      <p:ext uri="{BB962C8B-B14F-4D97-AF65-F5344CB8AC3E}">
        <p14:creationId xmlns:p14="http://schemas.microsoft.com/office/powerpoint/2010/main" val="2813288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équipements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115468" y="2011679"/>
            <a:ext cx="10579647" cy="4319451"/>
          </a:xfrm>
        </p:spPr>
        <p:txBody>
          <a:bodyPr>
            <a:normAutofit fontScale="85000" lnSpcReduction="20000"/>
          </a:bodyPr>
          <a:lstStyle/>
          <a:p>
            <a:r>
              <a:rPr lang="fr-FR" sz="2400" b="1" dirty="0">
                <a:solidFill>
                  <a:srgbClr val="010813"/>
                </a:solidFill>
              </a:rPr>
              <a:t>Objectif : </a:t>
            </a:r>
            <a:r>
              <a:rPr lang="fr-FR" sz="2400" dirty="0">
                <a:solidFill>
                  <a:srgbClr val="010813"/>
                </a:solidFill>
              </a:rPr>
              <a:t>permettre aux entreprises de se doter d’équipements génériques de prévention.</a:t>
            </a:r>
          </a:p>
          <a:p>
            <a:endParaRPr lang="fr-FR" sz="2400" b="1" dirty="0">
              <a:solidFill>
                <a:srgbClr val="010813"/>
              </a:solidFill>
            </a:endParaRPr>
          </a:p>
          <a:p>
            <a:r>
              <a:rPr lang="fr-FR" sz="2400" b="1" dirty="0">
                <a:solidFill>
                  <a:srgbClr val="010813"/>
                </a:solidFill>
              </a:rPr>
              <a:t>Modalités :</a:t>
            </a:r>
          </a:p>
          <a:p>
            <a:r>
              <a:rPr lang="fr-FR" sz="2400" dirty="0">
                <a:solidFill>
                  <a:srgbClr val="010813"/>
                </a:solidFill>
              </a:rPr>
              <a:t>Financement d’équipements inscrits sur une liste répartis </a:t>
            </a:r>
            <a:r>
              <a:rPr lang="fr-FR" sz="2600" dirty="0">
                <a:solidFill>
                  <a:srgbClr val="010813"/>
                </a:solidFill>
              </a:rPr>
              <a:t>dans 4 familles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0813"/>
                </a:solidFill>
              </a:rPr>
              <a:t>équipements de transfert </a:t>
            </a:r>
            <a:r>
              <a:rPr lang="fr-FR" dirty="0">
                <a:solidFill>
                  <a:srgbClr val="010813"/>
                </a:solidFill>
              </a:rPr>
              <a:t>: </a:t>
            </a:r>
            <a:r>
              <a:rPr lang="fr-FR" dirty="0">
                <a:solidFill>
                  <a:srgbClr val="C4575A"/>
                </a:solidFill>
              </a:rPr>
              <a:t>rails – portiques/préhenseurs – monte charges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0813"/>
                </a:solidFill>
              </a:rPr>
              <a:t>équipements roulants </a:t>
            </a:r>
            <a:r>
              <a:rPr lang="fr-FR" dirty="0">
                <a:solidFill>
                  <a:srgbClr val="010813"/>
                </a:solidFill>
              </a:rPr>
              <a:t>: </a:t>
            </a:r>
            <a:r>
              <a:rPr lang="fr-FR" dirty="0">
                <a:solidFill>
                  <a:srgbClr val="C4575A"/>
                </a:solidFill>
              </a:rPr>
              <a:t>transpalettes électriques – tracteurs pousseurs/timons/roues motorisées électriques </a:t>
            </a:r>
            <a:r>
              <a:rPr lang="fr-FR" strike="sngStrike" dirty="0">
                <a:solidFill>
                  <a:srgbClr val="C457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0813"/>
                </a:solidFill>
              </a:rPr>
              <a:t>plans de travail réglables en hauteur </a:t>
            </a:r>
            <a:r>
              <a:rPr lang="fr-FR" dirty="0">
                <a:solidFill>
                  <a:srgbClr val="010813"/>
                </a:solidFill>
              </a:rPr>
              <a:t>: </a:t>
            </a:r>
            <a:r>
              <a:rPr lang="fr-FR" dirty="0">
                <a:solidFill>
                  <a:srgbClr val="C4575A"/>
                </a:solidFill>
              </a:rPr>
              <a:t>tables élévatrices – plateformes à maçonner – recettes à matériaux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10813"/>
                </a:solidFill>
              </a:rPr>
              <a:t>autres équipements spécifiques </a:t>
            </a:r>
            <a:r>
              <a:rPr lang="fr-FR" dirty="0">
                <a:solidFill>
                  <a:srgbClr val="010813"/>
                </a:solidFill>
              </a:rPr>
              <a:t>: </a:t>
            </a:r>
            <a:r>
              <a:rPr lang="fr-FR" dirty="0" err="1">
                <a:solidFill>
                  <a:srgbClr val="C4575A"/>
                </a:solidFill>
              </a:rPr>
              <a:t>filmeuses</a:t>
            </a:r>
            <a:r>
              <a:rPr lang="fr-FR" dirty="0">
                <a:solidFill>
                  <a:srgbClr val="C4575A"/>
                </a:solidFill>
              </a:rPr>
              <a:t>/</a:t>
            </a:r>
            <a:r>
              <a:rPr lang="fr-FR" dirty="0" err="1">
                <a:solidFill>
                  <a:srgbClr val="C4575A"/>
                </a:solidFill>
              </a:rPr>
              <a:t>housseuses</a:t>
            </a:r>
            <a:r>
              <a:rPr lang="fr-FR" dirty="0">
                <a:solidFill>
                  <a:srgbClr val="C4575A"/>
                </a:solidFill>
              </a:rPr>
              <a:t> – ponts élévateurs – dispositifs de bâchage/débâchage de camion électrique – auto-laveuses</a:t>
            </a:r>
          </a:p>
          <a:p>
            <a:endParaRPr lang="fr-FR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Prise en charge et plafond hors accord de branche :</a:t>
            </a:r>
          </a:p>
          <a:p>
            <a:r>
              <a:rPr lang="fr-FR" dirty="0">
                <a:solidFill>
                  <a:srgbClr val="010813"/>
                </a:solidFill>
              </a:rPr>
              <a:t>Prise en charge à 70 %, dans un plafond de 25 000 €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215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formations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72640" y="2080288"/>
            <a:ext cx="10422020" cy="4293359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010813"/>
                </a:solidFill>
              </a:rPr>
              <a:t>Objectif : </a:t>
            </a:r>
            <a:r>
              <a:rPr lang="fr-FR" dirty="0">
                <a:solidFill>
                  <a:srgbClr val="010813"/>
                </a:solidFill>
              </a:rPr>
              <a:t>permettre aux entreprises d’acquérir en interne les compétences nécessaires à l’animation et la mise en œuvre d’un projet de prévention des risques ergonomiques.</a:t>
            </a:r>
          </a:p>
          <a:p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Modalités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Financement des </a:t>
            </a:r>
            <a:r>
              <a:rPr lang="fr-FR" dirty="0">
                <a:solidFill>
                  <a:srgbClr val="C4575A"/>
                </a:solidFill>
              </a:rPr>
              <a:t>formations déployées par les organismes de formation habilités par l’INRS </a:t>
            </a:r>
            <a:r>
              <a:rPr lang="fr-FR" dirty="0">
                <a:solidFill>
                  <a:srgbClr val="010813"/>
                </a:solidFill>
              </a:rPr>
              <a:t>et par le réseau Assurance Maladie – Risques professionnels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facture du prestataire détaillant la durée et le type de 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attestation de présence à la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Prise en charge et plafond hors accord de branche :</a:t>
            </a:r>
          </a:p>
          <a:p>
            <a:r>
              <a:rPr lang="fr-FR" dirty="0">
                <a:solidFill>
                  <a:srgbClr val="010813"/>
                </a:solidFill>
              </a:rPr>
              <a:t>Prise en charge à 70 %, dans un plafond de 25 000 €</a:t>
            </a:r>
          </a:p>
        </p:txBody>
      </p:sp>
    </p:spTree>
    <p:extLst>
      <p:ext uri="{BB962C8B-B14F-4D97-AF65-F5344CB8AC3E}">
        <p14:creationId xmlns:p14="http://schemas.microsoft.com/office/powerpoint/2010/main" val="1293137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actions de sensibilisation et de communication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72640" y="1683764"/>
            <a:ext cx="10422020" cy="4685836"/>
          </a:xfrm>
        </p:spPr>
        <p:txBody>
          <a:bodyPr>
            <a:normAutofit lnSpcReduction="10000"/>
          </a:bodyPr>
          <a:lstStyle/>
          <a:p>
            <a:pPr lvl="0"/>
            <a:r>
              <a:rPr lang="fr-FR" b="1" dirty="0">
                <a:solidFill>
                  <a:srgbClr val="010813"/>
                </a:solidFill>
              </a:rPr>
              <a:t>Objectif : </a:t>
            </a:r>
            <a:r>
              <a:rPr lang="fr-FR" dirty="0">
                <a:solidFill>
                  <a:srgbClr val="010813"/>
                </a:solidFill>
              </a:rPr>
              <a:t>participer au financement d’actions de sensibilisation et de communication des risques ergonomiques à destination des salariés. </a:t>
            </a:r>
          </a:p>
          <a:p>
            <a:pPr lvl="0"/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Modalités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4575A"/>
                </a:solidFill>
              </a:rPr>
              <a:t>Plusieurs types d’actions peuvent être financés </a:t>
            </a:r>
            <a:r>
              <a:rPr lang="fr-FR" dirty="0">
                <a:solidFill>
                  <a:srgbClr val="010813"/>
                </a:solidFill>
              </a:rPr>
              <a:t>: </a:t>
            </a:r>
          </a:p>
          <a:p>
            <a:pPr marL="517525" lvl="1" indent="-342900">
              <a:buClr>
                <a:schemeClr val="tx2"/>
              </a:buClr>
              <a:buFont typeface="Arial" panose="020B0604020202020204" pitchFamily="34" charset="0"/>
              <a:buChar char="−"/>
            </a:pPr>
            <a:r>
              <a:rPr lang="fr-FR" b="0" dirty="0">
                <a:solidFill>
                  <a:srgbClr val="010813"/>
                </a:solidFill>
              </a:rPr>
              <a:t>Infographies </a:t>
            </a:r>
            <a:r>
              <a:rPr lang="fr-FR" b="0" dirty="0" err="1">
                <a:solidFill>
                  <a:srgbClr val="010813"/>
                </a:solidFill>
              </a:rPr>
              <a:t>print</a:t>
            </a:r>
            <a:r>
              <a:rPr lang="fr-FR" b="0" dirty="0">
                <a:solidFill>
                  <a:srgbClr val="010813"/>
                </a:solidFill>
              </a:rPr>
              <a:t> (papier) ou web : création d’infographies (affiches, modes opératoires) pour la prévention des risques ergo, documentation …</a:t>
            </a:r>
          </a:p>
          <a:p>
            <a:pPr marL="517525" lvl="1" indent="-342900">
              <a:buClr>
                <a:schemeClr val="tx2"/>
              </a:buClr>
              <a:buFont typeface="Arial" panose="020B0604020202020204" pitchFamily="34" charset="0"/>
              <a:buChar char="−"/>
            </a:pPr>
            <a:r>
              <a:rPr lang="fr-FR" b="0" dirty="0">
                <a:solidFill>
                  <a:srgbClr val="010813"/>
                </a:solidFill>
              </a:rPr>
              <a:t>Évènementiel interne de sensibilisation aux risques ergonomiques (frais de logistiques, frais de prestation de type animation/préparation/bilan externe par un prestataire) </a:t>
            </a:r>
            <a:endParaRPr lang="fr-FR" dirty="0">
              <a:solidFill>
                <a:srgbClr val="0108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Une attestation sera demandée afin d’informer du format utilisé et du projet réalisé.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Prise en charge et plafond hors accord de branche :</a:t>
            </a:r>
          </a:p>
          <a:p>
            <a:r>
              <a:rPr lang="fr-FR" dirty="0">
                <a:solidFill>
                  <a:srgbClr val="010813"/>
                </a:solidFill>
              </a:rPr>
              <a:t>Prise en charge à 70 %, dans un plafond de 25 000 €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865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aménagements de poste dans le cadre de la prévention de la désinsertion professionnelle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115468" y="1799563"/>
            <a:ext cx="10422020" cy="4430084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b="1" dirty="0">
                <a:solidFill>
                  <a:srgbClr val="0108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Objectif : 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participer au financement de </a:t>
            </a:r>
            <a:r>
              <a:rPr lang="fr-FR" altLang="fr-FR" dirty="0">
                <a:solidFill>
                  <a:srgbClr val="C457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mesures individuelles d'aménagement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d'adaptation ou 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transformation du poste de travail d</a:t>
            </a:r>
            <a:r>
              <a:rPr lang="fr-FR" altLang="fr-FR" dirty="0">
                <a:solidFill>
                  <a:srgbClr val="01081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salarié s</a:t>
            </a:r>
            <a:r>
              <a:rPr lang="fr-FR" altLang="fr-FR" dirty="0">
                <a:solidFill>
                  <a:srgbClr val="01081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inscrivant dans une d</a:t>
            </a:r>
            <a:r>
              <a:rPr lang="fr-FR" altLang="fr-FR" dirty="0">
                <a:solidFill>
                  <a:srgbClr val="01081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marche de pr</a:t>
            </a:r>
            <a:r>
              <a:rPr lang="fr-FR" altLang="fr-FR" dirty="0">
                <a:solidFill>
                  <a:srgbClr val="01081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vention de la désinsertion professionnelle.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fr-FR" altLang="fr-FR" dirty="0">
              <a:solidFill>
                <a:srgbClr val="01081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Modalités :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demande pour 1 salarié pour </a:t>
            </a:r>
            <a:r>
              <a:rPr lang="fr-FR" altLang="fr-FR" dirty="0">
                <a:solidFill>
                  <a:srgbClr val="C4575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l’ensemble des dépenses 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(travaux, </a:t>
            </a:r>
            <a:r>
              <a:rPr lang="fr-FR" altLang="fr-FR" dirty="0">
                <a:solidFill>
                  <a:srgbClr val="01081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quipements, prestations associées).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Une copie de l’annexe 4 de l’arrêté du 16 octobre 2017 </a:t>
            </a:r>
            <a:r>
              <a:rPr lang="fr-FR" dirty="0">
                <a:solidFill>
                  <a:srgbClr val="010813"/>
                </a:solidFill>
              </a:rPr>
              <a:t>fixant le modèle d’avis d’aptitude, d’inaptitude, d’</a:t>
            </a:r>
            <a:r>
              <a:rPr lang="fr-FR" dirty="0">
                <a:solidFill>
                  <a:srgbClr val="C4575A"/>
                </a:solidFill>
              </a:rPr>
              <a:t>attestation</a:t>
            </a:r>
            <a:r>
              <a:rPr lang="fr-FR" dirty="0">
                <a:solidFill>
                  <a:srgbClr val="010813"/>
                </a:solidFill>
              </a:rPr>
              <a:t> de suivi individuel de l’état de santé et de proposition de mesures d’aménagement de poste dûment complétée par le </a:t>
            </a:r>
            <a:r>
              <a:rPr lang="fr-FR" dirty="0">
                <a:solidFill>
                  <a:srgbClr val="C4575A"/>
                </a:solidFill>
              </a:rPr>
              <a:t>médecin du travail.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attestation de l’employeur justifiant que le salarié occupe un poste l’exposant aux facteurs de risques ergonomiques</a:t>
            </a:r>
            <a:endParaRPr lang="fr-FR" dirty="0">
              <a:solidFill>
                <a:srgbClr val="010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10813"/>
                </a:solidFill>
              </a:rPr>
              <a:t>Prise en charge et plafond hors accord de branche :</a:t>
            </a:r>
          </a:p>
          <a:p>
            <a:r>
              <a:rPr lang="fr-FR" dirty="0">
                <a:solidFill>
                  <a:srgbClr val="010813"/>
                </a:solidFill>
              </a:rPr>
              <a:t>Prise en charge à 70 %, dans un plafond de 25 000 € par opération pour un salarié</a:t>
            </a:r>
          </a:p>
        </p:txBody>
      </p:sp>
    </p:spTree>
    <p:extLst>
      <p:ext uri="{BB962C8B-B14F-4D97-AF65-F5344CB8AC3E}">
        <p14:creationId xmlns:p14="http://schemas.microsoft.com/office/powerpoint/2010/main" val="239672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0FC0E-679B-47E4-ABA3-3CD341FB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631" y="1511775"/>
            <a:ext cx="2778929" cy="4153940"/>
          </a:xfrm>
        </p:spPr>
        <p:txBody>
          <a:bodyPr rIns="360000" anchor="t" anchorCtr="0"/>
          <a:lstStyle/>
          <a:p>
            <a:pPr algn="ctr">
              <a:spcBef>
                <a:spcPts val="0"/>
              </a:spcBef>
            </a:pPr>
            <a:endParaRPr lang="fr-FR" sz="1800" b="1" dirty="0">
              <a:solidFill>
                <a:srgbClr val="D05559"/>
              </a:solidFill>
            </a:endParaRPr>
          </a:p>
          <a:p>
            <a:pPr algn="ctr">
              <a:spcBef>
                <a:spcPts val="0"/>
              </a:spcBef>
            </a:pPr>
            <a:r>
              <a:rPr lang="fr-FR" sz="1800" b="1" dirty="0">
                <a:solidFill>
                  <a:srgbClr val="D05559"/>
                </a:solidFill>
              </a:rPr>
              <a:t>Les Subventions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fr-FR" sz="1800" b="1" dirty="0">
                <a:solidFill>
                  <a:srgbClr val="D05559"/>
                </a:solidFill>
              </a:rPr>
              <a:t>Prévention</a:t>
            </a:r>
          </a:p>
          <a:p>
            <a:pPr algn="ctr">
              <a:spcBef>
                <a:spcPts val="0"/>
              </a:spcBef>
            </a:pPr>
            <a:r>
              <a:rPr lang="fr-FR" sz="1800" b="1" dirty="0">
                <a:solidFill>
                  <a:srgbClr val="0C419A"/>
                </a:solidFill>
              </a:rPr>
              <a:t>Conditions d’accès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875AB8-AE87-4D53-AC72-F8DF4EC01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554" y="1291788"/>
            <a:ext cx="5937161" cy="5252558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A57ED4F2-1398-4780-8304-3C3755B4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9875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frais de personnels dédiés à la prévention des risques ergonomiques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73095" y="2087563"/>
            <a:ext cx="10422020" cy="414208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010813"/>
                </a:solidFill>
              </a:rPr>
              <a:t>Objectif : </a:t>
            </a:r>
            <a:r>
              <a:rPr lang="fr-FR" dirty="0">
                <a:solidFill>
                  <a:srgbClr val="010813"/>
                </a:solidFill>
              </a:rPr>
              <a:t>permettre aux entreprises d’acquérir en interne les compétences nécessaires à l’animation et la </a:t>
            </a:r>
            <a:r>
              <a:rPr lang="fr-FR" dirty="0">
                <a:solidFill>
                  <a:srgbClr val="C4575A"/>
                </a:solidFill>
              </a:rPr>
              <a:t>mise en œuvre d’un projet de prévention des risques ergonomiques</a:t>
            </a:r>
            <a:r>
              <a:rPr lang="fr-FR" dirty="0">
                <a:solidFill>
                  <a:srgbClr val="010813"/>
                </a:solidFill>
              </a:rPr>
              <a:t>.</a:t>
            </a:r>
          </a:p>
          <a:p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Modalités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Participation forfaitaire au financement des frais de personnel d’un salarié dédié à la prévention, qu’il soit en CDD ou CDI.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contrat de travail du salarié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attestation type justifiant que le poste occupé par le salarié est directement lié à des actions de sensibilisation et de prévention des facteurs de risques ergonomiques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10813"/>
              </a:solidFill>
            </a:endParaRPr>
          </a:p>
          <a:p>
            <a:r>
              <a:rPr lang="fr-FR" b="1" dirty="0">
                <a:solidFill>
                  <a:srgbClr val="010813"/>
                </a:solidFill>
              </a:rPr>
              <a:t>Prise en charge et plafond hors accord de branche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10813"/>
                </a:solidFill>
              </a:rPr>
              <a:t>Pour toutes les entreprises dans une limite de </a:t>
            </a:r>
            <a:r>
              <a:rPr lang="fr-FR" dirty="0">
                <a:solidFill>
                  <a:srgbClr val="C4575A"/>
                </a:solidFill>
              </a:rPr>
              <a:t>8 235 €</a:t>
            </a:r>
          </a:p>
        </p:txBody>
      </p:sp>
    </p:spTree>
    <p:extLst>
      <p:ext uri="{BB962C8B-B14F-4D97-AF65-F5344CB8AC3E}">
        <p14:creationId xmlns:p14="http://schemas.microsoft.com/office/powerpoint/2010/main" val="852903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valorisation des accords de branche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1264983" y="1834435"/>
            <a:ext cx="8914187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10813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lang="fr-FR" altLang="fr-FR" dirty="0">
                <a:solidFill>
                  <a:srgbClr val="C4575A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branches professionnelles sont appelées à négocier des accords </a:t>
            </a:r>
            <a:r>
              <a:rPr lang="fr-FR" altLang="fr-FR" dirty="0">
                <a:solidFill>
                  <a:srgbClr val="010813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branche, déposés pour extension auprès de la DGT, identifiant les métiers et activités particulièrement exposés aux facteurs de risques ergonomiques. </a:t>
            </a:r>
          </a:p>
          <a:p>
            <a:pPr marL="457200" lvl="0" indent="-457200" algn="just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r-FR" altLang="fr-FR" dirty="0">
              <a:solidFill>
                <a:srgbClr val="010813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10813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Les entreprises relevant de branches professionnelles ayant conclu un accord étendu bénéficient d’une valorisation de leurs financements.</a:t>
            </a:r>
          </a:p>
          <a:p>
            <a:pPr marL="457200" lvl="0" indent="-457200" algn="just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010813"/>
              </a:solidFill>
              <a:effectLst/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1081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Cette valorisation se traduira par :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010813"/>
              </a:solidFill>
              <a:effectLst/>
              <a:latin typeface="+mn-lt"/>
            </a:endParaRPr>
          </a:p>
          <a:p>
            <a:pPr marL="517525" lvl="1" indent="-342900" algn="just">
              <a:lnSpc>
                <a:spcPct val="10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−"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1081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Une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C4575A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augmentation du pourcentage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1081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prise en charge</a:t>
            </a:r>
          </a:p>
          <a:p>
            <a:pPr marL="517525" lvl="1" indent="-342900" algn="just">
              <a:lnSpc>
                <a:spcPct val="10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−"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1081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Une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C4575A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augmentation des plafonds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1081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individualisés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10813"/>
              </a:solidFill>
              <a:effectLst/>
              <a:latin typeface="+mn-lt"/>
            </a:endParaRPr>
          </a:p>
          <a:p>
            <a:pPr marL="517525" lvl="1" indent="-342900" algn="just">
              <a:lnSpc>
                <a:spcPct val="10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−"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1081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Une augmentation des plafonds cumulés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010813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297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plafonds hors accord de </a:t>
            </a:r>
            <a:r>
              <a:rPr lang="fr-FR" dirty="0" err="1"/>
              <a:t>bRanche</a:t>
            </a:r>
            <a:r>
              <a:rPr lang="fr-FR" dirty="0"/>
              <a:t> et en cas d’accord de branche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808034" y="2678316"/>
          <a:ext cx="10529672" cy="273230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02948">
                  <a:extLst>
                    <a:ext uri="{9D8B030D-6E8A-4147-A177-3AD203B41FA5}">
                      <a16:colId xmlns:a16="http://schemas.microsoft.com/office/drawing/2014/main" val="3312175823"/>
                    </a:ext>
                  </a:extLst>
                </a:gridCol>
                <a:gridCol w="1522036">
                  <a:extLst>
                    <a:ext uri="{9D8B030D-6E8A-4147-A177-3AD203B41FA5}">
                      <a16:colId xmlns:a16="http://schemas.microsoft.com/office/drawing/2014/main" val="403720996"/>
                    </a:ext>
                  </a:extLst>
                </a:gridCol>
                <a:gridCol w="1382290">
                  <a:extLst>
                    <a:ext uri="{9D8B030D-6E8A-4147-A177-3AD203B41FA5}">
                      <a16:colId xmlns:a16="http://schemas.microsoft.com/office/drawing/2014/main" val="2262748712"/>
                    </a:ext>
                  </a:extLst>
                </a:gridCol>
                <a:gridCol w="1468954">
                  <a:extLst>
                    <a:ext uri="{9D8B030D-6E8A-4147-A177-3AD203B41FA5}">
                      <a16:colId xmlns:a16="http://schemas.microsoft.com/office/drawing/2014/main" val="4103145248"/>
                    </a:ext>
                  </a:extLst>
                </a:gridCol>
                <a:gridCol w="1422372">
                  <a:extLst>
                    <a:ext uri="{9D8B030D-6E8A-4147-A177-3AD203B41FA5}">
                      <a16:colId xmlns:a16="http://schemas.microsoft.com/office/drawing/2014/main" val="3066871307"/>
                    </a:ext>
                  </a:extLst>
                </a:gridCol>
                <a:gridCol w="1494953">
                  <a:extLst>
                    <a:ext uri="{9D8B030D-6E8A-4147-A177-3AD203B41FA5}">
                      <a16:colId xmlns:a16="http://schemas.microsoft.com/office/drawing/2014/main" val="656663357"/>
                    </a:ext>
                  </a:extLst>
                </a:gridCol>
                <a:gridCol w="1536119">
                  <a:extLst>
                    <a:ext uri="{9D8B030D-6E8A-4147-A177-3AD203B41FA5}">
                      <a16:colId xmlns:a16="http://schemas.microsoft.com/office/drawing/2014/main" val="3979423199"/>
                    </a:ext>
                  </a:extLst>
                </a:gridCol>
              </a:tblGrid>
              <a:tr h="49871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 gridSpan="2"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Taux de prise en charge </a:t>
                      </a:r>
                      <a:r>
                        <a:rPr lang="fr-FR" sz="1200" kern="0" baseline="0" dirty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 la facture acquittée </a:t>
                      </a:r>
                      <a:endParaRPr lang="fr-FR" sz="12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Limitation de la prise en charge par usage d’ici 2027 </a:t>
                      </a:r>
                      <a:endParaRPr lang="fr-FR" sz="12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Limitation des prises en charge cumulés pour tous les usages d’ici 2027</a:t>
                      </a:r>
                      <a:endParaRPr lang="fr-FR" sz="12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66856"/>
                  </a:ext>
                </a:extLst>
              </a:tr>
              <a:tr h="818876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FR" sz="12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Hors accord de branche 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En cas d’accord de branche 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88900" indent="0" algn="ctr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Hors accord de branche 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En cas d’accord de branche 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Hors accord de branche 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En cas d’accord de branche 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684339062"/>
                  </a:ext>
                </a:extLst>
              </a:tr>
              <a:tr h="909862">
                <a:tc>
                  <a:txBody>
                    <a:bodyPr/>
                    <a:lstStyle/>
                    <a:p>
                      <a:pPr marL="8890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Entreprises de &lt;200 salariés, et travailleurs indépendants</a:t>
                      </a:r>
                      <a:endParaRPr lang="fr-FR" sz="12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70%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>
                          <a:effectLst/>
                          <a:latin typeface="Arial Black" panose="020B0A04020102020204" pitchFamily="34" charset="0"/>
                        </a:rPr>
                        <a:t>85%</a:t>
                      </a:r>
                      <a:endParaRPr lang="fr-FR" sz="1200" baseline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25 000 €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50 000€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75 000€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125 000€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679979864"/>
                  </a:ext>
                </a:extLst>
              </a:tr>
              <a:tr h="454931">
                <a:tc>
                  <a:txBody>
                    <a:bodyPr/>
                    <a:lstStyle/>
                    <a:p>
                      <a:pPr marL="8890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" panose="020B0604020202020204" pitchFamily="34" charset="0"/>
                        </a:rPr>
                        <a:t>Entreprises &gt;200 salariés </a:t>
                      </a:r>
                      <a:endParaRPr lang="fr-FR" sz="12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>
                          <a:effectLst/>
                          <a:latin typeface="Arial Black" panose="020B0A04020102020204" pitchFamily="34" charset="0"/>
                        </a:rPr>
                        <a:t>70%</a:t>
                      </a:r>
                      <a:endParaRPr lang="fr-FR" sz="1200" baseline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>
                          <a:effectLst/>
                          <a:latin typeface="Arial Black" panose="020B0A04020102020204" pitchFamily="34" charset="0"/>
                        </a:rPr>
                        <a:t>85% </a:t>
                      </a:r>
                      <a:endParaRPr lang="fr-FR" sz="1200" baseline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25 000€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>
                          <a:effectLst/>
                          <a:latin typeface="Arial Black" panose="020B0A04020102020204" pitchFamily="34" charset="0"/>
                        </a:rPr>
                        <a:t>25 000€</a:t>
                      </a:r>
                      <a:endParaRPr lang="fr-FR" sz="1200" baseline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25 000€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fr-FR" sz="1200" kern="1200" baseline="0" dirty="0">
                          <a:effectLst/>
                          <a:latin typeface="Arial Black" panose="020B0A04020102020204" pitchFamily="34" charset="0"/>
                        </a:rPr>
                        <a:t> 25 000€</a:t>
                      </a:r>
                      <a:endParaRPr lang="fr-FR" sz="120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2392745052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08034" y="1723521"/>
            <a:ext cx="1089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Pour les équipements, diagnostics et formations, aménagements de postes, actions de sensibilisation : </a:t>
            </a:r>
          </a:p>
        </p:txBody>
      </p:sp>
    </p:spTree>
    <p:extLst>
      <p:ext uri="{BB962C8B-B14F-4D97-AF65-F5344CB8AC3E}">
        <p14:creationId xmlns:p14="http://schemas.microsoft.com/office/powerpoint/2010/main" val="1457168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plafonds hors accord de </a:t>
            </a:r>
            <a:r>
              <a:rPr lang="fr-FR" dirty="0" err="1"/>
              <a:t>bRanche</a:t>
            </a:r>
            <a:r>
              <a:rPr lang="fr-FR" dirty="0"/>
              <a:t> et en cas d’accord de branche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973553" y="3101527"/>
          <a:ext cx="9828425" cy="16918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87266">
                  <a:extLst>
                    <a:ext uri="{9D8B030D-6E8A-4147-A177-3AD203B41FA5}">
                      <a16:colId xmlns:a16="http://schemas.microsoft.com/office/drawing/2014/main" val="1717259144"/>
                    </a:ext>
                  </a:extLst>
                </a:gridCol>
                <a:gridCol w="3891927">
                  <a:extLst>
                    <a:ext uri="{9D8B030D-6E8A-4147-A177-3AD203B41FA5}">
                      <a16:colId xmlns:a16="http://schemas.microsoft.com/office/drawing/2014/main" val="578500179"/>
                    </a:ext>
                  </a:extLst>
                </a:gridCol>
                <a:gridCol w="4149232">
                  <a:extLst>
                    <a:ext uri="{9D8B030D-6E8A-4147-A177-3AD203B41FA5}">
                      <a16:colId xmlns:a16="http://schemas.microsoft.com/office/drawing/2014/main" val="2851679608"/>
                    </a:ext>
                  </a:extLst>
                </a:gridCol>
              </a:tblGrid>
              <a:tr h="128478"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90488" indent="0" algn="ctr"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Taux de prise en charge de la facture acquittée </a:t>
                      </a:r>
                    </a:p>
                    <a:p>
                      <a:pPr marL="90488" indent="0"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89412"/>
                  </a:ext>
                </a:extLst>
              </a:tr>
              <a:tr h="128478"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0"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  <a:latin typeface="Arial Black" panose="020B0A04020102020204" pitchFamily="34" charset="0"/>
                        </a:rPr>
                        <a:t>Hors accord de branche </a:t>
                      </a:r>
                      <a:endParaRPr lang="fr-FR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0"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  <a:latin typeface="Arial Black" panose="020B0A04020102020204" pitchFamily="34" charset="0"/>
                        </a:rPr>
                        <a:t>En cas d’accord de branche </a:t>
                      </a:r>
                      <a:endParaRPr lang="fr-FR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410123"/>
                  </a:ext>
                </a:extLst>
              </a:tr>
              <a:tr h="899348">
                <a:tc>
                  <a:txBody>
                    <a:bodyPr/>
                    <a:lstStyle/>
                    <a:p>
                      <a:pPr marL="90488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Salaire de préventeurs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0" algn="ctr">
                        <a:spcAft>
                          <a:spcPts val="0"/>
                        </a:spcAft>
                      </a:pPr>
                      <a:endParaRPr lang="fr-FR" sz="1600" kern="12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90488" indent="0"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  <a:latin typeface="Arial Black" panose="020B0A04020102020204" pitchFamily="34" charset="0"/>
                        </a:rPr>
                        <a:t>8 235€</a:t>
                      </a:r>
                      <a:endParaRPr lang="fr-FR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0" algn="ctr">
                        <a:spcAft>
                          <a:spcPts val="0"/>
                        </a:spcAft>
                      </a:pPr>
                      <a:endParaRPr lang="fr-FR" sz="1600" kern="12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90488" indent="0" algn="ctr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  <a:latin typeface="Arial Black" panose="020B0A04020102020204" pitchFamily="34" charset="0"/>
                        </a:rPr>
                        <a:t>10 000€</a:t>
                      </a:r>
                      <a:endParaRPr lang="fr-FR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281966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55468" y="2249607"/>
            <a:ext cx="108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5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prise en charge forfaitaire pour les salaires de préventeurs, embauchés (CDD, CDI)</a:t>
            </a:r>
          </a:p>
        </p:txBody>
      </p:sp>
    </p:spTree>
    <p:extLst>
      <p:ext uri="{BB962C8B-B14F-4D97-AF65-F5344CB8AC3E}">
        <p14:creationId xmlns:p14="http://schemas.microsoft.com/office/powerpoint/2010/main" val="2220079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Faire sa demande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10491" y="1974682"/>
            <a:ext cx="10595475" cy="39732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10813"/>
                </a:solidFill>
              </a:rPr>
              <a:t>A compter du 18 mars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108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10813"/>
                </a:solidFill>
              </a:rPr>
              <a:t>En ligne sur net-entreprises.fr &gt; Compte AT-MP </a:t>
            </a:r>
            <a:br>
              <a:rPr lang="fr-FR" sz="2400" dirty="0">
                <a:solidFill>
                  <a:srgbClr val="010813"/>
                </a:solidFill>
              </a:rPr>
            </a:br>
            <a:r>
              <a:rPr lang="fr-FR" sz="2400" dirty="0">
                <a:solidFill>
                  <a:srgbClr val="010813"/>
                </a:solidFill>
              </a:rPr>
              <a:t>Chaque entreprise verra s’afficher la disponibilité des aides en fonction de son activité, de sa taille et de la consommation des budgets.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108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10813"/>
                </a:solidFill>
              </a:rPr>
              <a:t>Sur la base de factures acquittées</a:t>
            </a:r>
            <a:r>
              <a:rPr lang="fr-FR" sz="2400" dirty="0">
                <a:solidFill>
                  <a:srgbClr val="010813"/>
                </a:solidFill>
              </a:rPr>
              <a:t> (pas de réservation) ou </a:t>
            </a:r>
            <a:r>
              <a:rPr lang="fr-FR" sz="2400" b="1" dirty="0">
                <a:solidFill>
                  <a:srgbClr val="010813"/>
                </a:solidFill>
              </a:rPr>
              <a:t>contrats de travail</a:t>
            </a:r>
            <a:br>
              <a:rPr lang="fr-FR" sz="2400" dirty="0">
                <a:solidFill>
                  <a:srgbClr val="010813"/>
                </a:solidFill>
              </a:rPr>
            </a:br>
            <a:r>
              <a:rPr lang="fr-FR" sz="2400" dirty="0">
                <a:solidFill>
                  <a:srgbClr val="010813"/>
                </a:solidFill>
              </a:rPr>
              <a:t>Pour des achats ou prestations réalisés depuis le 1</a:t>
            </a:r>
            <a:r>
              <a:rPr lang="fr-FR" sz="2400" baseline="30000" dirty="0">
                <a:solidFill>
                  <a:srgbClr val="010813"/>
                </a:solidFill>
              </a:rPr>
              <a:t>er</a:t>
            </a:r>
            <a:r>
              <a:rPr lang="fr-FR" sz="2400" dirty="0">
                <a:solidFill>
                  <a:srgbClr val="010813"/>
                </a:solidFill>
              </a:rPr>
              <a:t> janvier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1081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10813"/>
                </a:solidFill>
              </a:rPr>
              <a:t>Les modèles d’</a:t>
            </a:r>
            <a:r>
              <a:rPr lang="fr-FR" sz="2400" b="1" dirty="0">
                <a:solidFill>
                  <a:srgbClr val="010813"/>
                </a:solidFill>
              </a:rPr>
              <a:t>attestations</a:t>
            </a:r>
            <a:r>
              <a:rPr lang="fr-FR" sz="2400" dirty="0">
                <a:solidFill>
                  <a:srgbClr val="010813"/>
                </a:solidFill>
              </a:rPr>
              <a:t> à fournir sont disponibles sur </a:t>
            </a:r>
            <a:r>
              <a:rPr lang="fr-FR" sz="2400" b="1" dirty="0">
                <a:solidFill>
                  <a:srgbClr val="010813"/>
                </a:solidFill>
              </a:rPr>
              <a:t>ameli.fr/entreprise</a:t>
            </a:r>
          </a:p>
        </p:txBody>
      </p:sp>
      <p:pic>
        <p:nvPicPr>
          <p:cNvPr id="5" name="Image 4" descr="Une image contenant capture d’écran, texte, logiciel, Page web&#10;&#10;Description générée automatique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6" y="1974682"/>
            <a:ext cx="2254828" cy="1035322"/>
          </a:xfrm>
          <a:prstGeom prst="rect">
            <a:avLst/>
          </a:prstGeom>
          <a:ln>
            <a:solidFill>
              <a:srgbClr val="0C419A"/>
            </a:solidFill>
          </a:ln>
        </p:spPr>
      </p:pic>
    </p:spTree>
    <p:extLst>
      <p:ext uri="{BB962C8B-B14F-4D97-AF65-F5344CB8AC3E}">
        <p14:creationId xmlns:p14="http://schemas.microsoft.com/office/powerpoint/2010/main" val="4226673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166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pour les demandes d’aides financières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72640" y="1777847"/>
            <a:ext cx="10422020" cy="4563959"/>
          </a:xfrm>
        </p:spPr>
        <p:txBody>
          <a:bodyPr>
            <a:normAutofit fontScale="92500" lnSpcReduction="20000"/>
          </a:bodyPr>
          <a:lstStyle/>
          <a:p>
            <a:r>
              <a:rPr lang="fr-FR" sz="2200" b="1" dirty="0"/>
              <a:t>Pour les diagnostics ergonomiques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2"/>
              </a:rPr>
              <a:t>Attestation pour le financement d’un diagnostic ergonomique à compléter par le prestataire</a:t>
            </a: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3"/>
              </a:rPr>
              <a:t>Attestation de service fait à compléter par l’entreprise ou le travailleur indépendant</a:t>
            </a:r>
            <a:endParaRPr lang="fr-FR" sz="1900" dirty="0"/>
          </a:p>
          <a:p>
            <a:endParaRPr lang="fr-FR" b="1" dirty="0"/>
          </a:p>
          <a:p>
            <a:r>
              <a:rPr lang="fr-FR" b="1" dirty="0"/>
              <a:t>Pour les équipements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4"/>
              </a:rPr>
              <a:t>Cahier des charges techniques des équipements financés</a:t>
            </a: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5"/>
              </a:rPr>
              <a:t>Attestation à compléter par le fournisseur</a:t>
            </a: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3"/>
              </a:rPr>
              <a:t>Attestation de service fait à compléter par l’entreprise ou le travailleur indépendant</a:t>
            </a:r>
            <a:endParaRPr lang="fr-FR" sz="1900" dirty="0"/>
          </a:p>
          <a:p>
            <a:endParaRPr lang="fr-FR" b="1" dirty="0"/>
          </a:p>
          <a:p>
            <a:r>
              <a:rPr lang="fr-FR" b="1" dirty="0"/>
              <a:t>Pour les actions de formation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6"/>
              </a:rPr>
              <a:t>Liste des formations prises en charge</a:t>
            </a: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7"/>
              </a:rPr>
              <a:t>Liste des organismes habilités par l’Assurance Maladie – Risques professionnels</a:t>
            </a: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3"/>
              </a:rPr>
              <a:t>Attestation de service fait à compléter par l’entreprise ou le travailleur indépendant</a:t>
            </a:r>
            <a:endParaRPr lang="fr-FR" sz="1900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241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pour les demandes d’aides financières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272640" y="1777847"/>
            <a:ext cx="10422020" cy="4563959"/>
          </a:xfrm>
        </p:spPr>
        <p:txBody>
          <a:bodyPr>
            <a:normAutofit lnSpcReduction="10000"/>
          </a:bodyPr>
          <a:lstStyle/>
          <a:p>
            <a:r>
              <a:rPr lang="fr-FR" sz="2200" b="1" dirty="0"/>
              <a:t>Pour les actions de sensibilisation et de communication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2"/>
              </a:rPr>
              <a:t>Attestation à compléter par l’entreprise ou le travailleur indépendant</a:t>
            </a: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3"/>
              </a:rPr>
              <a:t>Attestation de service fait à compléter par l’entreprise ou le travailleur indépendant</a:t>
            </a:r>
            <a:endParaRPr lang="fr-FR" sz="1900" dirty="0"/>
          </a:p>
          <a:p>
            <a:endParaRPr lang="fr-FR" b="1" dirty="0"/>
          </a:p>
          <a:p>
            <a:r>
              <a:rPr lang="fr-FR" b="1" dirty="0"/>
              <a:t>Pour les aménagement de postes (PDP)  :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01081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Annexe 4 de l’arrêté du 16 octobre 2017 « </a:t>
            </a:r>
            <a:r>
              <a:rPr lang="fr-FR" sz="1800" dirty="0">
                <a:solidFill>
                  <a:srgbClr val="010813"/>
                </a:solidFill>
                <a:hlinkClick r:id="rId4"/>
              </a:rPr>
              <a:t>Proposition de mesures d'aménagement de poste » à compléter par la médecine du travail</a:t>
            </a:r>
            <a:r>
              <a:rPr lang="fr-FR" sz="1800" dirty="0">
                <a:solidFill>
                  <a:srgbClr val="010813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5"/>
              </a:rPr>
              <a:t>Attestation à compléter par l’entreprise ou le travailleur indépendant</a:t>
            </a:r>
            <a:endParaRPr lang="fr-FR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3"/>
              </a:rPr>
              <a:t>Attestation de service fait à compléter par l’entreprise ou le travailleur indépendant</a:t>
            </a:r>
            <a:endParaRPr lang="fr-FR" sz="1900" dirty="0"/>
          </a:p>
          <a:p>
            <a:endParaRPr lang="fr-FR" b="1" dirty="0"/>
          </a:p>
          <a:p>
            <a:r>
              <a:rPr lang="fr-FR" b="1" dirty="0"/>
              <a:t>Pour les salaires de préventeurs: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>
                <a:hlinkClick r:id="rId6"/>
              </a:rPr>
              <a:t>Attestation à compléter par l’entreprise ou le travailleur indépendant</a:t>
            </a:r>
            <a:endParaRPr lang="fr-FR" sz="1900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284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3175">
            <a:noFill/>
          </a:ln>
        </p:spPr>
        <p:txBody>
          <a:bodyPr vert="horz" lIns="360000" tIns="36000" rIns="72000" bIns="72000" rtlCol="0" anchor="ctr">
            <a:noAutofit/>
          </a:bodyPr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0FC0E-679B-47E4-ABA3-3CD341FB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23370"/>
            <a:ext cx="4504698" cy="2337261"/>
          </a:xfrm>
        </p:spPr>
        <p:txBody>
          <a:bodyPr rIns="360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055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ea typeface="+mn-ea"/>
                <a:cs typeface="+mn-cs"/>
              </a:rPr>
              <a:t>Les Contrats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rgbClr val="D05559"/>
                </a:solidFill>
              </a:rPr>
              <a:t>de Prévention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srgbClr val="D0555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ea typeface="+mn-ea"/>
                <a:cs typeface="+mn-cs"/>
              </a:rPr>
              <a:t>Conditions d’accès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A691D1-B785-4FFF-9804-A4E982815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>
          <a:xfrm>
            <a:off x="5640946" y="1338007"/>
            <a:ext cx="6071629" cy="4857303"/>
          </a:xfrm>
          <a:prstGeom prst="rect">
            <a:avLst/>
          </a:prstGeom>
        </p:spPr>
      </p:pic>
      <p:sp>
        <p:nvSpPr>
          <p:cNvPr id="14" name="ZoneTexte 13">
            <a:hlinkClick r:id="rId4"/>
            <a:extLst>
              <a:ext uri="{FF2B5EF4-FFF2-40B4-BE49-F238E27FC236}">
                <a16:creationId xmlns:a16="http://schemas.microsoft.com/office/drawing/2014/main" id="{892D11DD-6F9B-4A48-B8B6-4211487E44AC}"/>
              </a:ext>
            </a:extLst>
          </p:cNvPr>
          <p:cNvSpPr txBox="1"/>
          <p:nvPr/>
        </p:nvSpPr>
        <p:spPr>
          <a:xfrm>
            <a:off x="479424" y="5408942"/>
            <a:ext cx="4885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solidFill>
                  <a:srgbClr val="D055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https://www.ameli.fr/entreprise/tableau-cno</a:t>
            </a:r>
            <a:endParaRPr lang="fr-FR" b="1" dirty="0">
              <a:solidFill>
                <a:srgbClr val="D05559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B5284C3-E314-475C-B0BA-CA64CFF4E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CE3F9A-DE97-48EE-9C2F-C4159B4DF64A}"/>
              </a:ext>
            </a:extLst>
          </p:cNvPr>
          <p:cNvSpPr txBox="1"/>
          <p:nvPr/>
        </p:nvSpPr>
        <p:spPr>
          <a:xfrm>
            <a:off x="7028953" y="1988146"/>
            <a:ext cx="2847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>
                <a:solidFill>
                  <a:srgbClr val="5D73B8"/>
                </a:solidFill>
              </a:rPr>
              <a:t>1</a:t>
            </a:r>
          </a:p>
        </p:txBody>
      </p:sp>
      <p:pic>
        <p:nvPicPr>
          <p:cNvPr id="26" name="Image 25" descr="Une image contenant texte, périphérique, jauge&#10;&#10;Description générée automatiquement">
            <a:extLst>
              <a:ext uri="{FF2B5EF4-FFF2-40B4-BE49-F238E27FC236}">
                <a16:creationId xmlns:a16="http://schemas.microsoft.com/office/drawing/2014/main" id="{8D9FE8D8-36AF-41C0-BFC9-4E175E4D1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01" y="4769744"/>
            <a:ext cx="1988564" cy="38757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63F8622-6269-459F-A987-B8C2835019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3895676"/>
            <a:ext cx="4318352" cy="7170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E367753-1615-4E19-B1EE-70FA49DFE947}"/>
              </a:ext>
            </a:extLst>
          </p:cNvPr>
          <p:cNvSpPr txBox="1"/>
          <p:nvPr/>
        </p:nvSpPr>
        <p:spPr>
          <a:xfrm>
            <a:off x="479425" y="1517042"/>
            <a:ext cx="595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de 1 à 199 salariés</a:t>
            </a:r>
          </a:p>
        </p:txBody>
      </p:sp>
    </p:spTree>
    <p:extLst>
      <p:ext uri="{BB962C8B-B14F-4D97-AF65-F5344CB8AC3E}">
        <p14:creationId xmlns:p14="http://schemas.microsoft.com/office/powerpoint/2010/main" val="35381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 w="3175">
            <a:noFill/>
          </a:ln>
        </p:spPr>
        <p:txBody>
          <a:bodyPr vert="horz" lIns="360000" tIns="36000" rIns="72000" bIns="72000" rtlCol="0" anchor="ctr">
            <a:noAutofit/>
          </a:bodyPr>
          <a:lstStyle/>
          <a:p>
            <a:pPr defTabSz="914400"/>
            <a:r>
              <a:rPr lang="fr-FR" dirty="0"/>
              <a:t>Notre offre de service en prévention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0FC0E-679B-47E4-ABA3-3CD341FB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4401668" cy="2592455"/>
          </a:xfrm>
        </p:spPr>
        <p:txBody>
          <a:bodyPr rIns="360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D055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Contrats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D055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Prévention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Comment formuler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 demande ?</a:t>
            </a:r>
            <a:endParaRPr lang="fr-FR" sz="2600" dirty="0">
              <a:solidFill>
                <a:srgbClr val="D0555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2044C4-D057-4942-BB9E-406E736C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1761" r="1144" b="2148"/>
          <a:stretch/>
        </p:blipFill>
        <p:spPr>
          <a:xfrm>
            <a:off x="6032719" y="1291787"/>
            <a:ext cx="5137008" cy="45795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ADE083-78C5-4D88-84D2-432962FCB029}"/>
              </a:ext>
            </a:extLst>
          </p:cNvPr>
          <p:cNvSpPr txBox="1"/>
          <p:nvPr/>
        </p:nvSpPr>
        <p:spPr>
          <a:xfrm>
            <a:off x="-638213" y="4286008"/>
            <a:ext cx="6219274" cy="422405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/>
          <a:p>
            <a:pPr marL="0" lvl="2" algn="ctr"/>
            <a:r>
              <a:rPr lang="fr-FR" b="1" dirty="0">
                <a:solidFill>
                  <a:srgbClr val="0C419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pife@carsat-nordest.fr</a:t>
            </a:r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E57805F-121D-4ED8-8331-7ECDF800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z="1800" dirty="0"/>
              <a:t>Aides financières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A7C4962-9D6E-4AF3-BA50-170C81FC8F2A}"/>
              </a:ext>
            </a:extLst>
          </p:cNvPr>
          <p:cNvSpPr txBox="1"/>
          <p:nvPr/>
        </p:nvSpPr>
        <p:spPr>
          <a:xfrm>
            <a:off x="479424" y="1517042"/>
            <a:ext cx="622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de 1 à 199 salariés</a:t>
            </a:r>
          </a:p>
        </p:txBody>
      </p:sp>
      <p:pic>
        <p:nvPicPr>
          <p:cNvPr id="15" name="Image 14" descr="Une image contenant texte, périphérique, jauge&#10;&#10;Description générée automatiquement">
            <a:extLst>
              <a:ext uri="{FF2B5EF4-FFF2-40B4-BE49-F238E27FC236}">
                <a16:creationId xmlns:a16="http://schemas.microsoft.com/office/drawing/2014/main" id="{CBE50705-5A13-4593-BE74-F99011948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15" y="4847721"/>
            <a:ext cx="1988564" cy="3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C7A53-9B69-48D9-ADD8-49B2FAF14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6" y="1399996"/>
            <a:ext cx="6247241" cy="4321175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4C4BB3-04AF-F196-6BB1-5367638961F8}"/>
              </a:ext>
            </a:extLst>
          </p:cNvPr>
          <p:cNvSpPr txBox="1"/>
          <p:nvPr/>
        </p:nvSpPr>
        <p:spPr>
          <a:xfrm>
            <a:off x="774436" y="5074840"/>
            <a:ext cx="56572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949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RIB en </a:t>
            </a:r>
            <a:r>
              <a:rPr lang="fr-FR" sz="1200" b="1" dirty="0" err="1">
                <a:solidFill>
                  <a:srgbClr val="4949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pdf</a:t>
            </a:r>
            <a:r>
              <a:rPr lang="fr-FR" sz="1200" b="1" dirty="0">
                <a:solidFill>
                  <a:srgbClr val="4949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sz="1200" b="1" dirty="0">
                <a:solidFill>
                  <a:srgbClr val="4949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devis détaillé(s), bons de commande(s), bon(s) de livraison, preuves de paiement (extraits des relevés bancaires) dans les 6 mois suivant la confirmation de la réservation, attestations de formation, certificat </a:t>
            </a:r>
            <a:r>
              <a:rPr lang="fr-FR" sz="1200" b="1" dirty="0" err="1">
                <a:solidFill>
                  <a:srgbClr val="4949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Caces</a:t>
            </a:r>
            <a:r>
              <a:rPr lang="fr-FR" sz="1200" b="1" dirty="0">
                <a:solidFill>
                  <a:srgbClr val="4949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7AECA36E-F601-4B1E-99AA-BB320456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631" y="1511775"/>
            <a:ext cx="2778929" cy="4153940"/>
          </a:xfrm>
        </p:spPr>
        <p:txBody>
          <a:bodyPr rIns="360000" anchor="t" anchorCtr="0"/>
          <a:lstStyle/>
          <a:p>
            <a:pPr algn="ctr">
              <a:spcBef>
                <a:spcPts val="0"/>
              </a:spcBef>
            </a:pPr>
            <a:endParaRPr lang="fr-FR" sz="1800" b="1" dirty="0">
              <a:solidFill>
                <a:srgbClr val="D05559"/>
              </a:solidFill>
            </a:endParaRPr>
          </a:p>
          <a:p>
            <a:pPr algn="ctr">
              <a:spcBef>
                <a:spcPts val="0"/>
              </a:spcBef>
            </a:pPr>
            <a:r>
              <a:rPr lang="fr-FR" sz="1800" b="1" dirty="0">
                <a:solidFill>
                  <a:srgbClr val="D05559"/>
                </a:solidFill>
              </a:rPr>
              <a:t>Les Subventions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fr-FR" sz="1800" b="1" dirty="0">
                <a:solidFill>
                  <a:srgbClr val="D05559"/>
                </a:solidFill>
              </a:rPr>
              <a:t>Prévention</a:t>
            </a:r>
          </a:p>
          <a:p>
            <a:pPr algn="ctr">
              <a:spcBef>
                <a:spcPts val="0"/>
              </a:spcBef>
            </a:pPr>
            <a:r>
              <a:rPr lang="fr-FR" sz="1800" dirty="0">
                <a:solidFill>
                  <a:srgbClr val="0C419A"/>
                </a:solidFill>
              </a:rPr>
              <a:t>La</a:t>
            </a:r>
            <a:r>
              <a:rPr lang="fr-FR" sz="1800" b="1" dirty="0">
                <a:solidFill>
                  <a:srgbClr val="0C419A"/>
                </a:solidFill>
              </a:rPr>
              <a:t> demande </a:t>
            </a:r>
          </a:p>
        </p:txBody>
      </p:sp>
    </p:spTree>
    <p:extLst>
      <p:ext uri="{BB962C8B-B14F-4D97-AF65-F5344CB8AC3E}">
        <p14:creationId xmlns:p14="http://schemas.microsoft.com/office/powerpoint/2010/main" val="30982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E57805F-121D-4ED8-8331-7ECDF800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z="1800" dirty="0"/>
              <a:t>Aides financières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17BEA5-F405-48F5-9301-54CB03754658}"/>
              </a:ext>
            </a:extLst>
          </p:cNvPr>
          <p:cNvSpPr txBox="1"/>
          <p:nvPr/>
        </p:nvSpPr>
        <p:spPr>
          <a:xfrm>
            <a:off x="479426" y="1928235"/>
            <a:ext cx="5482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CNO Batiment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L’amélioration des conditions d’hygiène sur les chantiers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La réduction des risques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liés aux manutentions manuelles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de chute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liés aux agents chimiques dangereux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routiers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DB1CA2-AB2E-4BAB-B1B0-0505CF2AAE5B}"/>
              </a:ext>
            </a:extLst>
          </p:cNvPr>
          <p:cNvSpPr txBox="1"/>
          <p:nvPr/>
        </p:nvSpPr>
        <p:spPr>
          <a:xfrm>
            <a:off x="6096001" y="1860476"/>
            <a:ext cx="5616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CNO Travaux Publics</a:t>
            </a:r>
          </a:p>
          <a:p>
            <a:endParaRPr lang="fr-FR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La prévention des risques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liés aux manutentions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liés aux chutes ;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liés à l’exposition aux agents chimiques dangereux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liés à la circulation et à l’utilisation d’engins sur les chantiers et les routes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d’ensevelissement ;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émergents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L’amélioration de l’hygiène et des conditions de travail sur chantier ;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4426008-85B9-44F5-8706-C37E62621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571" y="1509903"/>
            <a:ext cx="1371805" cy="120032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83DCC50-4562-444A-BAF7-4AC0AE790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09" y="1509903"/>
            <a:ext cx="1371805" cy="13054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34ED5BD-0FFA-42EA-8028-5ECE4067E93B}"/>
              </a:ext>
            </a:extLst>
          </p:cNvPr>
          <p:cNvSpPr txBox="1"/>
          <p:nvPr/>
        </p:nvSpPr>
        <p:spPr>
          <a:xfrm>
            <a:off x="3704928" y="5753151"/>
            <a:ext cx="43247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CARACTERE INNOVANT </a:t>
            </a:r>
          </a:p>
        </p:txBody>
      </p:sp>
    </p:spTree>
    <p:extLst>
      <p:ext uri="{BB962C8B-B14F-4D97-AF65-F5344CB8AC3E}">
        <p14:creationId xmlns:p14="http://schemas.microsoft.com/office/powerpoint/2010/main" val="10968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E57805F-121D-4ED8-8331-7ECDF800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z="1800" dirty="0"/>
              <a:t>Aides financières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0DDC00-6E6F-4A73-B32F-F070E8C5402C}"/>
              </a:ext>
            </a:extLst>
          </p:cNvPr>
          <p:cNvSpPr txBox="1"/>
          <p:nvPr/>
        </p:nvSpPr>
        <p:spPr>
          <a:xfrm>
            <a:off x="991673" y="1741626"/>
            <a:ext cx="9350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Equipements NEUFS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Pas de remplacement à l’identique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Certifiés et normés 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Pas de commande avant signature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Financement en propre, CREDIT BAIL refusé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Formation à l’utilisation des équipements d’au moins un salarié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Formation du chef d’entreprise et des salariés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Formation SST</a:t>
            </a:r>
          </a:p>
          <a:p>
            <a:pPr>
              <a:buClr>
                <a:srgbClr val="C00000"/>
              </a:buClr>
            </a:pPr>
            <a:r>
              <a:rPr lang="fr-FR" sz="2800" dirty="0"/>
              <a:t>…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531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7A0A22E-22CA-F04D-930E-54F46CFBF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Point sur les incitations financières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6423977-095B-C742-80F5-6AE2D09E1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2024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DAD06B-9C67-134C-9DB4-E8813DA5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9988F-F80F-254F-8E8B-D1187E331E8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514456-1E47-C74B-9B44-B719EDFD7F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DPRP</a:t>
            </a:r>
          </a:p>
        </p:txBody>
      </p:sp>
    </p:spTree>
    <p:extLst>
      <p:ext uri="{BB962C8B-B14F-4D97-AF65-F5344CB8AC3E}">
        <p14:creationId xmlns:p14="http://schemas.microsoft.com/office/powerpoint/2010/main" val="11609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140DD-775A-4BBF-BC82-E9B505A4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Incitations financières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18C628-87FD-4745-B57F-ED25FCDA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36162"/>
            <a:ext cx="11233149" cy="427509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800" dirty="0"/>
              <a:t>Budgets 2024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/>
              <a:t>Total : 7 320 000 €</a:t>
            </a:r>
          </a:p>
          <a:p>
            <a:pPr lvl="1">
              <a:lnSpc>
                <a:spcPct val="150000"/>
              </a:lnSpc>
              <a:spcBef>
                <a:spcPts val="1800"/>
              </a:spcBef>
              <a:tabLst>
                <a:tab pos="3952875" algn="l"/>
                <a:tab pos="4302125" algn="l"/>
              </a:tabLst>
            </a:pPr>
            <a:r>
              <a:rPr lang="fr-FR" dirty="0">
                <a:solidFill>
                  <a:srgbClr val="70AD47"/>
                </a:solidFill>
              </a:rPr>
              <a:t>Subvention risques ergonomiques :     4 320 000 €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tabLst>
                <a:tab pos="3952875" algn="l"/>
                <a:tab pos="4302125" algn="l"/>
              </a:tabLst>
            </a:pPr>
            <a:r>
              <a:rPr lang="fr-FR" dirty="0">
                <a:solidFill>
                  <a:srgbClr val="4472C4"/>
                </a:solidFill>
              </a:rPr>
              <a:t>Subventions Prévention TPE : 			     1 700 000 €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tabLst>
                <a:tab pos="4302125" algn="l"/>
              </a:tabLst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Contrats de prévention : 		     </a:t>
            </a:r>
            <a:r>
              <a:rPr lang="fr-FR" dirty="0">
                <a:solidFill>
                  <a:srgbClr val="ED7D31"/>
                </a:solidFill>
                <a:latin typeface="Arial" panose="020B0604020202020204"/>
              </a:rPr>
              <a:t>1 300 000 €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332F2A-A4A0-4774-AB99-1FF9CDB0C277}"/>
              </a:ext>
            </a:extLst>
          </p:cNvPr>
          <p:cNvSpPr txBox="1"/>
          <p:nvPr/>
        </p:nvSpPr>
        <p:spPr>
          <a:xfrm>
            <a:off x="328246" y="6206242"/>
            <a:ext cx="4982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Contrats de prévention : autorisations de programme 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2DBCAD7-77C3-475C-BE2E-E52E542E5194}"/>
              </a:ext>
            </a:extLst>
          </p:cNvPr>
          <p:cNvGraphicFramePr>
            <a:graphicFrameLocks/>
          </p:cNvGraphicFramePr>
          <p:nvPr/>
        </p:nvGraphicFramePr>
        <p:xfrm>
          <a:off x="5943600" y="1151108"/>
          <a:ext cx="7004014" cy="505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0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140DD-775A-4BBF-BC82-E9B505A4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CONSOMMATION 2024 au 24/05/2024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18C628-87FD-4745-B57F-ED25FCDA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436161"/>
            <a:ext cx="11233149" cy="44957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dirty="0">
                <a:solidFill>
                  <a:srgbClr val="ED7D31"/>
                </a:solidFill>
              </a:rPr>
              <a:t>Consommation 2024 des aides financières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3E112-12B9-440B-B23F-93AAFC62C70A}"/>
              </a:ext>
            </a:extLst>
          </p:cNvPr>
          <p:cNvSpPr txBox="1"/>
          <p:nvPr/>
        </p:nvSpPr>
        <p:spPr>
          <a:xfrm>
            <a:off x="1113507" y="2359520"/>
            <a:ext cx="2831788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1" indent="0" algn="ctr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Subvention risques</a:t>
            </a:r>
          </a:p>
          <a:p>
            <a:pPr marL="9525" marR="0" lvl="1" indent="0" algn="ctr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ergonomiques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6A9A10-EFD9-47F6-969F-6E605D2BAC28}"/>
              </a:ext>
            </a:extLst>
          </p:cNvPr>
          <p:cNvSpPr txBox="1"/>
          <p:nvPr/>
        </p:nvSpPr>
        <p:spPr>
          <a:xfrm>
            <a:off x="5063919" y="2359520"/>
            <a:ext cx="263607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1" indent="0" algn="ctr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Subventions</a:t>
            </a:r>
          </a:p>
          <a:p>
            <a:pPr marL="9525" marR="0" lvl="1" indent="0" algn="ctr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Prévention TPE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A8BEBF-9934-4FA0-A336-63CCDCE34D6D}"/>
              </a:ext>
            </a:extLst>
          </p:cNvPr>
          <p:cNvSpPr txBox="1"/>
          <p:nvPr/>
        </p:nvSpPr>
        <p:spPr>
          <a:xfrm>
            <a:off x="8580671" y="2337321"/>
            <a:ext cx="263607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1" indent="0" algn="ctr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Contrats </a:t>
            </a:r>
          </a:p>
          <a:p>
            <a:pPr marL="9525" marR="0" lvl="1" indent="0" algn="ctr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prévention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87DE5FC-6814-4CCF-AF33-6C87AD8A784A}"/>
              </a:ext>
            </a:extLst>
          </p:cNvPr>
          <p:cNvGraphicFramePr>
            <a:graphicFrameLocks/>
          </p:cNvGraphicFramePr>
          <p:nvPr/>
        </p:nvGraphicFramePr>
        <p:xfrm>
          <a:off x="932350" y="3109327"/>
          <a:ext cx="3124546" cy="309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E5BCF0D6-5097-466B-23FE-E4FB381A3525}"/>
              </a:ext>
            </a:extLst>
          </p:cNvPr>
          <p:cNvGraphicFramePr>
            <a:graphicFrameLocks/>
          </p:cNvGraphicFramePr>
          <p:nvPr/>
        </p:nvGraphicFramePr>
        <p:xfrm>
          <a:off x="4805416" y="3104068"/>
          <a:ext cx="3124546" cy="309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F26DED3-F6B9-4E41-3F03-46520BC746DA}"/>
              </a:ext>
            </a:extLst>
          </p:cNvPr>
          <p:cNvGraphicFramePr>
            <a:graphicFrameLocks/>
          </p:cNvGraphicFramePr>
          <p:nvPr/>
        </p:nvGraphicFramePr>
        <p:xfrm>
          <a:off x="8336435" y="3129787"/>
          <a:ext cx="3124546" cy="309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21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06D371-8913-4085-B643-A31880078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363" y="3361382"/>
            <a:ext cx="9368444" cy="1287760"/>
          </a:xfrm>
        </p:spPr>
        <p:txBody>
          <a:bodyPr/>
          <a:lstStyle/>
          <a:p>
            <a:r>
              <a:rPr lang="fr-FR" sz="4800" cap="none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8079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CCCB7A8B-6E11-4E95-92EB-2E52C0AF6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99" y="1917700"/>
            <a:ext cx="11180406" cy="39751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A02FAF0-E443-47AB-93DE-F1BC51394FC8}"/>
              </a:ext>
            </a:extLst>
          </p:cNvPr>
          <p:cNvSpPr txBox="1"/>
          <p:nvPr/>
        </p:nvSpPr>
        <p:spPr>
          <a:xfrm>
            <a:off x="1120361" y="4834435"/>
            <a:ext cx="151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B0ED"/>
                </a:solidFill>
              </a:rPr>
              <a:t>RPS Accompagnement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17E56BA-B8E4-4642-B191-86DC0C61DDF8}"/>
              </a:ext>
            </a:extLst>
          </p:cNvPr>
          <p:cNvSpPr txBox="1"/>
          <p:nvPr/>
        </p:nvSpPr>
        <p:spPr>
          <a:xfrm>
            <a:off x="1326057" y="3129755"/>
            <a:ext cx="1191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fr-FR" dirty="0"/>
              <a:t>Top BTP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41A2CEC-1F43-4665-8EA8-9E6F04BAAE92}"/>
              </a:ext>
            </a:extLst>
          </p:cNvPr>
          <p:cNvSpPr txBox="1"/>
          <p:nvPr/>
        </p:nvSpPr>
        <p:spPr>
          <a:xfrm>
            <a:off x="4765238" y="2885340"/>
            <a:ext cx="127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D46A7"/>
                </a:solidFill>
              </a:rPr>
              <a:t>Risques Chimiques Equipements</a:t>
            </a:r>
          </a:p>
        </p:txBody>
      </p:sp>
      <p:pic>
        <p:nvPicPr>
          <p:cNvPr id="38" name="Graphique 37" descr="Bécher contour">
            <a:extLst>
              <a:ext uri="{FF2B5EF4-FFF2-40B4-BE49-F238E27FC236}">
                <a16:creationId xmlns:a16="http://schemas.microsoft.com/office/drawing/2014/main" id="{8774A19B-C918-4547-80D7-E4962B6D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8903" y="2449291"/>
            <a:ext cx="422051" cy="422051"/>
          </a:xfrm>
          <a:prstGeom prst="rect">
            <a:avLst/>
          </a:prstGeom>
        </p:spPr>
      </p:pic>
      <p:pic>
        <p:nvPicPr>
          <p:cNvPr id="50" name="Graphique 49" descr="Femme soudeuse contour">
            <a:extLst>
              <a:ext uri="{FF2B5EF4-FFF2-40B4-BE49-F238E27FC236}">
                <a16:creationId xmlns:a16="http://schemas.microsoft.com/office/drawing/2014/main" id="{1F515131-87D4-40E5-B2FB-43F0B143A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933500" y="2494903"/>
            <a:ext cx="437517" cy="437517"/>
          </a:xfrm>
          <a:prstGeom prst="rect">
            <a:avLst/>
          </a:prstGeom>
        </p:spPr>
      </p:pic>
      <p:pic>
        <p:nvPicPr>
          <p:cNvPr id="68" name="Graphique 67" descr="Bombe graffiti contour">
            <a:extLst>
              <a:ext uri="{FF2B5EF4-FFF2-40B4-BE49-F238E27FC236}">
                <a16:creationId xmlns:a16="http://schemas.microsoft.com/office/drawing/2014/main" id="{51642BCB-401A-46CE-A24C-EB9BEF0BC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8980"/>
          <a:stretch/>
        </p:blipFill>
        <p:spPr>
          <a:xfrm>
            <a:off x="6455353" y="2379351"/>
            <a:ext cx="366117" cy="600001"/>
          </a:xfrm>
          <a:prstGeom prst="rect">
            <a:avLst/>
          </a:prstGeom>
        </p:spPr>
      </p:pic>
      <p:pic>
        <p:nvPicPr>
          <p:cNvPr id="72" name="Graphique 71" descr="Voiture contour">
            <a:extLst>
              <a:ext uri="{FF2B5EF4-FFF2-40B4-BE49-F238E27FC236}">
                <a16:creationId xmlns:a16="http://schemas.microsoft.com/office/drawing/2014/main" id="{9C41CD42-3A54-491D-863B-A04C6A7EC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64273" y="2543989"/>
            <a:ext cx="514753" cy="514753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9A091324-304D-4944-9C1E-26C7807525AC}"/>
              </a:ext>
            </a:extLst>
          </p:cNvPr>
          <p:cNvSpPr txBox="1"/>
          <p:nvPr/>
        </p:nvSpPr>
        <p:spPr>
          <a:xfrm>
            <a:off x="2933500" y="3058742"/>
            <a:ext cx="14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4575A"/>
                </a:solidFill>
              </a:rPr>
              <a:t>Captage Fumées de Soudage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B701A96B-5607-4C3D-8000-8B83FD5FB32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9729" y="2595370"/>
            <a:ext cx="219815" cy="398921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DBFE29A4-5E3D-478E-9E32-EEE4825B5330}"/>
              </a:ext>
            </a:extLst>
          </p:cNvPr>
          <p:cNvSpPr txBox="1"/>
          <p:nvPr/>
        </p:nvSpPr>
        <p:spPr>
          <a:xfrm>
            <a:off x="10260777" y="3159209"/>
            <a:ext cx="147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AE66C5"/>
                </a:solidFill>
              </a:rPr>
              <a:t>Amiante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B1E26B4C-7859-411F-AAAF-A3A482DCB0DA}"/>
              </a:ext>
            </a:extLst>
          </p:cNvPr>
          <p:cNvSpPr txBox="1"/>
          <p:nvPr/>
        </p:nvSpPr>
        <p:spPr>
          <a:xfrm>
            <a:off x="6744313" y="2660184"/>
            <a:ext cx="12010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Captage Peinture en Menuiserie</a:t>
            </a:r>
          </a:p>
        </p:txBody>
      </p:sp>
      <p:pic>
        <p:nvPicPr>
          <p:cNvPr id="90" name="Graphique 89" descr="Mur de briques en construction contour">
            <a:extLst>
              <a:ext uri="{FF2B5EF4-FFF2-40B4-BE49-F238E27FC236}">
                <a16:creationId xmlns:a16="http://schemas.microsoft.com/office/drawing/2014/main" id="{7046B515-5135-44ED-BF1D-10AAB8053A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7177" y="2554263"/>
            <a:ext cx="425089" cy="425089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925AFF40-AC5C-4CD8-82D4-3F74142F9B7F}"/>
              </a:ext>
            </a:extLst>
          </p:cNvPr>
          <p:cNvSpPr txBox="1"/>
          <p:nvPr/>
        </p:nvSpPr>
        <p:spPr>
          <a:xfrm>
            <a:off x="8336508" y="2907933"/>
            <a:ext cx="127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fr-FR" dirty="0">
                <a:solidFill>
                  <a:srgbClr val="E32D82"/>
                </a:solidFill>
              </a:rPr>
              <a:t>Captage Fumées de Diesel 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880E325-FF15-458B-A5C8-CDADFA53563A}"/>
              </a:ext>
            </a:extLst>
          </p:cNvPr>
          <p:cNvSpPr txBox="1"/>
          <p:nvPr/>
        </p:nvSpPr>
        <p:spPr>
          <a:xfrm>
            <a:off x="3096513" y="5019101"/>
            <a:ext cx="1272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fr-FR" dirty="0">
                <a:solidFill>
                  <a:srgbClr val="597DB8"/>
                </a:solidFill>
              </a:rPr>
              <a:t>Contrats TPE</a:t>
            </a:r>
            <a:endParaRPr lang="fr-FR" i="1" dirty="0">
              <a:solidFill>
                <a:srgbClr val="597DB8"/>
              </a:solidFill>
            </a:endParaRPr>
          </a:p>
        </p:txBody>
      </p:sp>
      <p:pic>
        <p:nvPicPr>
          <p:cNvPr id="125" name="Graphique 124" descr="Contrat contour">
            <a:extLst>
              <a:ext uri="{FF2B5EF4-FFF2-40B4-BE49-F238E27FC236}">
                <a16:creationId xmlns:a16="http://schemas.microsoft.com/office/drawing/2014/main" id="{FC7FA1FA-BAF8-4FC4-85A4-C78F88C221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06249" y="4440490"/>
            <a:ext cx="482306" cy="482306"/>
          </a:xfrm>
          <a:prstGeom prst="rect">
            <a:avLst/>
          </a:prstGeom>
        </p:spPr>
      </p:pic>
      <p:pic>
        <p:nvPicPr>
          <p:cNvPr id="63" name="Graphique 62" descr="Loupe avec un remplissage uni">
            <a:extLst>
              <a:ext uri="{FF2B5EF4-FFF2-40B4-BE49-F238E27FC236}">
                <a16:creationId xmlns:a16="http://schemas.microsoft.com/office/drawing/2014/main" id="{EF91AE9B-537A-4524-9811-474173B803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218332" y="4447848"/>
            <a:ext cx="398921" cy="3989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6C357A-2901-B7CC-69EA-85A88DF1FB88}"/>
              </a:ext>
            </a:extLst>
          </p:cNvPr>
          <p:cNvSpPr txBox="1"/>
          <p:nvPr/>
        </p:nvSpPr>
        <p:spPr>
          <a:xfrm>
            <a:off x="337499" y="5975477"/>
            <a:ext cx="526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 d’entrée vers les Subventions Prévention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www.ameli.fr</a:t>
            </a:r>
            <a:r>
              <a:rPr lang="fr-FR" sz="1200" b="1" dirty="0">
                <a:solidFill>
                  <a:srgbClr val="0C419A"/>
                </a:solidFill>
                <a:latin typeface="Arial"/>
                <a:sym typeface="Wingdings" panose="05000000000000000000" pitchFamily="2" charset="2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/entreprise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04185-518E-ADF1-4083-C5A72B253F8A}"/>
              </a:ext>
            </a:extLst>
          </p:cNvPr>
          <p:cNvSpPr txBox="1">
            <a:spLocks/>
          </p:cNvSpPr>
          <p:nvPr/>
        </p:nvSpPr>
        <p:spPr>
          <a:xfrm>
            <a:off x="8031491" y="1368319"/>
            <a:ext cx="3708334" cy="724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 anchor="ctr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594" indent="-219069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47663" indent="-219069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Police système Courant"/>
              <a:buChar char="-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8635" indent="-18097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8635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200" dirty="0">
                <a:solidFill>
                  <a:srgbClr val="D05559"/>
                </a:solidFill>
              </a:rPr>
              <a:t>Subventions Prévention</a:t>
            </a:r>
          </a:p>
          <a:p>
            <a:pPr algn="ctr">
              <a:spcBef>
                <a:spcPts val="0"/>
              </a:spcBef>
            </a:pPr>
            <a:endParaRPr lang="fr-FR" sz="900" dirty="0">
              <a:solidFill>
                <a:srgbClr val="F84247"/>
              </a:solidFill>
            </a:endParaRPr>
          </a:p>
          <a:p>
            <a:pPr marL="9525" lvl="1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100" dirty="0">
                <a:solidFill>
                  <a:srgbClr val="0C419A"/>
                </a:solidFill>
              </a:rPr>
              <a:t>Programmes 2024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F023439-99F9-6FC4-7CBA-61DF3C4A4B74}"/>
              </a:ext>
            </a:extLst>
          </p:cNvPr>
          <p:cNvSpPr txBox="1">
            <a:spLocks/>
          </p:cNvSpPr>
          <p:nvPr/>
        </p:nvSpPr>
        <p:spPr>
          <a:xfrm>
            <a:off x="479426" y="482481"/>
            <a:ext cx="11233149" cy="809307"/>
          </a:xfrm>
          <a:prstGeom prst="rect">
            <a:avLst/>
          </a:prstGeom>
          <a:solidFill>
            <a:schemeClr val="tx2"/>
          </a:solidFill>
        </p:spPr>
        <p:txBody>
          <a:bodyPr vert="horz" lIns="360000" tIns="36000" rIns="0" bIns="0" rtlCol="0" anchor="ctr">
            <a:noAutofit/>
          </a:bodyPr>
          <a:lstStyle>
            <a:lvl1pPr defTabSz="914377">
              <a:lnSpc>
                <a:spcPts val="3100"/>
              </a:lnSpc>
              <a:spcBef>
                <a:spcPct val="0"/>
              </a:spcBef>
              <a:buNone/>
              <a:defRPr sz="30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Notre offre de service en prévention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A9231EB-4EAC-0EA8-02C3-574AF0DDE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A113DD-93B3-D2BF-06C7-F90A880EDD72}"/>
              </a:ext>
            </a:extLst>
          </p:cNvPr>
          <p:cNvSpPr txBox="1"/>
          <p:nvPr/>
        </p:nvSpPr>
        <p:spPr>
          <a:xfrm>
            <a:off x="452175" y="1453360"/>
            <a:ext cx="2792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de 1 à 49 salariés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E2FC73-468E-7D5E-1B91-37D9795E7ABE}"/>
              </a:ext>
            </a:extLst>
          </p:cNvPr>
          <p:cNvSpPr txBox="1"/>
          <p:nvPr/>
        </p:nvSpPr>
        <p:spPr>
          <a:xfrm>
            <a:off x="10446699" y="4542635"/>
            <a:ext cx="1201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990C6"/>
                </a:solidFill>
              </a:rPr>
              <a:t>Prévention Métiers du bâtiment Indépendants</a:t>
            </a:r>
          </a:p>
        </p:txBody>
      </p:sp>
      <p:pic>
        <p:nvPicPr>
          <p:cNvPr id="8" name="Graphique 7" descr="Mur de briques en construction contour">
            <a:extLst>
              <a:ext uri="{FF2B5EF4-FFF2-40B4-BE49-F238E27FC236}">
                <a16:creationId xmlns:a16="http://schemas.microsoft.com/office/drawing/2014/main" id="{9527CF7A-F5BA-A2EC-4C8C-90A2B92C71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32302" y="4357076"/>
            <a:ext cx="425089" cy="4250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9466C4-2232-2BA9-E200-12797B8BA1C8}"/>
              </a:ext>
            </a:extLst>
          </p:cNvPr>
          <p:cNvSpPr/>
          <p:nvPr/>
        </p:nvSpPr>
        <p:spPr>
          <a:xfrm>
            <a:off x="4469363" y="4114800"/>
            <a:ext cx="5346441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C4D60C-808D-3116-38BA-20014CB19D15}"/>
              </a:ext>
            </a:extLst>
          </p:cNvPr>
          <p:cNvSpPr txBox="1"/>
          <p:nvPr/>
        </p:nvSpPr>
        <p:spPr>
          <a:xfrm>
            <a:off x="7850840" y="4177883"/>
            <a:ext cx="1974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b="1" dirty="0"/>
              <a:t>Travailleurs indépendants sans salariés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1BF36FE-ED6D-9346-93E5-60319717C768}"/>
              </a:ext>
            </a:extLst>
          </p:cNvPr>
          <p:cNvSpPr/>
          <p:nvPr/>
        </p:nvSpPr>
        <p:spPr>
          <a:xfrm>
            <a:off x="8031491" y="3905250"/>
            <a:ext cx="3681084" cy="1842407"/>
          </a:xfrm>
          <a:prstGeom prst="roundRect">
            <a:avLst/>
          </a:prstGeom>
          <a:noFill/>
          <a:ln w="28575">
            <a:solidFill>
              <a:srgbClr val="6384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7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FEBC28-98A4-4483-9EAF-BB4EBAAE10C9}"/>
              </a:ext>
            </a:extLst>
          </p:cNvPr>
          <p:cNvSpPr txBox="1"/>
          <p:nvPr/>
        </p:nvSpPr>
        <p:spPr>
          <a:xfrm>
            <a:off x="2377955" y="1741440"/>
            <a:ext cx="781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BTP</a:t>
            </a:r>
            <a:r>
              <a:rPr lang="fr-FR" sz="20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08E87C-55A5-484A-BDE0-851A5EDB30D9}"/>
              </a:ext>
            </a:extLst>
          </p:cNvPr>
          <p:cNvSpPr txBox="1"/>
          <p:nvPr/>
        </p:nvSpPr>
        <p:spPr>
          <a:xfrm>
            <a:off x="8347570" y="1767674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50%</a:t>
            </a:r>
          </a:p>
        </p:txBody>
      </p:sp>
      <p:pic>
        <p:nvPicPr>
          <p:cNvPr id="20" name="Graphique 19" descr="Mur de briques en construction contour">
            <a:extLst>
              <a:ext uri="{FF2B5EF4-FFF2-40B4-BE49-F238E27FC236}">
                <a16:creationId xmlns:a16="http://schemas.microsoft.com/office/drawing/2014/main" id="{228DF4A3-0727-4C61-9740-EA78D9D33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42" y="1534327"/>
            <a:ext cx="950865" cy="9508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2F1DCFF-7F29-41B3-8D8E-C154FC486D03}"/>
              </a:ext>
            </a:extLst>
          </p:cNvPr>
          <p:cNvSpPr txBox="1"/>
          <p:nvPr/>
        </p:nvSpPr>
        <p:spPr>
          <a:xfrm>
            <a:off x="2472744" y="2343955"/>
            <a:ext cx="668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Equipements spécifiques et formations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F087825-7C94-4A90-9558-9985D300020B}"/>
              </a:ext>
            </a:extLst>
          </p:cNvPr>
          <p:cNvSpPr txBox="1"/>
          <p:nvPr/>
        </p:nvSpPr>
        <p:spPr>
          <a:xfrm>
            <a:off x="1107583" y="3129566"/>
            <a:ext cx="944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Echafaudages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De pied marque NF et MDS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Roulant marque NF et MDS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28C667-4EBF-458C-8DE4-CAB2D395068B}"/>
              </a:ext>
            </a:extLst>
          </p:cNvPr>
          <p:cNvSpPr txBox="1"/>
          <p:nvPr/>
        </p:nvSpPr>
        <p:spPr>
          <a:xfrm>
            <a:off x="1094704" y="4372809"/>
            <a:ext cx="10264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Matériels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Protections chutes (trémies, passerelles, quais de chargement…)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Accès en hauteur : micro PEMP, PIRL, Plateforme d’accès,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Blindages manuportables et gardes corps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Bungalows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Coffrets électriques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Podiums de lavage pour bennes à béton</a:t>
            </a:r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7C603BA0-F819-4B55-9B56-455BC8F7B4F6}"/>
              </a:ext>
            </a:extLst>
          </p:cNvPr>
          <p:cNvSpPr/>
          <p:nvPr/>
        </p:nvSpPr>
        <p:spPr>
          <a:xfrm>
            <a:off x="5525036" y="3033200"/>
            <a:ext cx="605307" cy="119340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847E1C0-C28F-45EA-8993-73D08D9C0720}"/>
              </a:ext>
            </a:extLst>
          </p:cNvPr>
          <p:cNvSpPr txBox="1"/>
          <p:nvPr/>
        </p:nvSpPr>
        <p:spPr>
          <a:xfrm>
            <a:off x="6812924" y="3275771"/>
            <a:ext cx="388222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Formation R408 ou 457 obligatoire</a:t>
            </a:r>
          </a:p>
          <a:p>
            <a:pPr algn="ctr"/>
            <a:r>
              <a:rPr lang="fr-FR" dirty="0"/>
              <a:t>Listes échafaudages imposées </a:t>
            </a:r>
          </a:p>
        </p:txBody>
      </p:sp>
      <p:pic>
        <p:nvPicPr>
          <p:cNvPr id="29" name="Graphique 28" descr="Calendrier journalier avec un remplissage uni">
            <a:extLst>
              <a:ext uri="{FF2B5EF4-FFF2-40B4-BE49-F238E27FC236}">
                <a16:creationId xmlns:a16="http://schemas.microsoft.com/office/drawing/2014/main" id="{F9EB6F3C-BECE-4E31-A4AA-AB4BFAFC5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304" y="3129566"/>
            <a:ext cx="914400" cy="914400"/>
          </a:xfrm>
          <a:prstGeom prst="rect">
            <a:avLst/>
          </a:prstGeom>
        </p:spPr>
      </p:pic>
      <p:pic>
        <p:nvPicPr>
          <p:cNvPr id="31" name="Graphique 30" descr="En haut avec un remplissage uni">
            <a:extLst>
              <a:ext uri="{FF2B5EF4-FFF2-40B4-BE49-F238E27FC236}">
                <a16:creationId xmlns:a16="http://schemas.microsoft.com/office/drawing/2014/main" id="{DFB5DD5D-E84C-4E43-ACC0-4B4A80974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546" y="49673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FEBC28-98A4-4483-9EAF-BB4EBAAE10C9}"/>
              </a:ext>
            </a:extLst>
          </p:cNvPr>
          <p:cNvSpPr txBox="1"/>
          <p:nvPr/>
        </p:nvSpPr>
        <p:spPr>
          <a:xfrm>
            <a:off x="2377955" y="1741440"/>
            <a:ext cx="781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BTP</a:t>
            </a:r>
            <a:r>
              <a:rPr lang="fr-FR" sz="20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08E87C-55A5-484A-BDE0-851A5EDB30D9}"/>
              </a:ext>
            </a:extLst>
          </p:cNvPr>
          <p:cNvSpPr txBox="1"/>
          <p:nvPr/>
        </p:nvSpPr>
        <p:spPr>
          <a:xfrm>
            <a:off x="9896641" y="1756829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70%</a:t>
            </a:r>
          </a:p>
        </p:txBody>
      </p:sp>
      <p:pic>
        <p:nvPicPr>
          <p:cNvPr id="20" name="Graphique 19" descr="Mur de briques en construction contour">
            <a:extLst>
              <a:ext uri="{FF2B5EF4-FFF2-40B4-BE49-F238E27FC236}">
                <a16:creationId xmlns:a16="http://schemas.microsoft.com/office/drawing/2014/main" id="{228DF4A3-0727-4C61-9740-EA78D9D33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42" y="1534327"/>
            <a:ext cx="950865" cy="9508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2F1DCFF-7F29-41B3-8D8E-C154FC486D03}"/>
              </a:ext>
            </a:extLst>
          </p:cNvPr>
          <p:cNvSpPr txBox="1"/>
          <p:nvPr/>
        </p:nvSpPr>
        <p:spPr>
          <a:xfrm>
            <a:off x="2472744" y="2343955"/>
            <a:ext cx="668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Equipements spécifiques et formations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4101A5-0834-4837-B922-1D0A6AE06F7E}"/>
              </a:ext>
            </a:extLst>
          </p:cNvPr>
          <p:cNvSpPr txBox="1"/>
          <p:nvPr/>
        </p:nvSpPr>
        <p:spPr>
          <a:xfrm>
            <a:off x="888642" y="3271234"/>
            <a:ext cx="10474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Formation à la sécurité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Formation des accueillants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Formation aux travaux en hauteur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Formation CSPS niveau 3 (CMI)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Formation à la mise en œuvre de la CSPS sur les chantiers de maison individuelle</a:t>
            </a:r>
          </a:p>
        </p:txBody>
      </p:sp>
      <p:pic>
        <p:nvPicPr>
          <p:cNvPr id="9" name="Graphique 8" descr="Classe avec un remplissage uni">
            <a:extLst>
              <a:ext uri="{FF2B5EF4-FFF2-40B4-BE49-F238E27FC236}">
                <a16:creationId xmlns:a16="http://schemas.microsoft.com/office/drawing/2014/main" id="{5DC566AB-6296-4C11-81B5-276A5EF16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8852" y="3552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89E54-0FC2-46CF-98B7-090BF78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offre de service en prévention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AB05F39-FA32-44FE-A298-918BB5A5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588" y="702468"/>
            <a:ext cx="2122928" cy="369332"/>
          </a:xfrm>
          <a:prstGeom prst="rect">
            <a:avLst/>
          </a:prstGeom>
          <a:solidFill>
            <a:srgbClr val="D0555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Aides financières</a:t>
            </a:r>
          </a:p>
        </p:txBody>
      </p:sp>
      <p:pic>
        <p:nvPicPr>
          <p:cNvPr id="4" name="Graphique 3" descr="Femme soudeuse contour">
            <a:extLst>
              <a:ext uri="{FF2B5EF4-FFF2-40B4-BE49-F238E27FC236}">
                <a16:creationId xmlns:a16="http://schemas.microsoft.com/office/drawing/2014/main" id="{6B44B5D3-6421-4F0F-886D-90B0736BF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31616" y="1605854"/>
            <a:ext cx="908932" cy="908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3701C3-CE2D-412C-9D5B-688387D8B0D8}"/>
              </a:ext>
            </a:extLst>
          </p:cNvPr>
          <p:cNvSpPr txBox="1"/>
          <p:nvPr/>
        </p:nvSpPr>
        <p:spPr>
          <a:xfrm>
            <a:off x="2187262" y="1860265"/>
            <a:ext cx="781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8099D2"/>
                </a:solidFill>
              </a:rPr>
              <a:t>Captage fumées de soudage</a:t>
            </a:r>
          </a:p>
        </p:txBody>
      </p:sp>
      <p:pic>
        <p:nvPicPr>
          <p:cNvPr id="6" name="Graphique 5" descr="Ouverture avec un remplissage uni">
            <a:extLst>
              <a:ext uri="{FF2B5EF4-FFF2-40B4-BE49-F238E27FC236}">
                <a16:creationId xmlns:a16="http://schemas.microsoft.com/office/drawing/2014/main" id="{870D046E-1FFA-49A4-93CB-0F81BCB95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3131" y="2601323"/>
            <a:ext cx="610251" cy="610251"/>
          </a:xfrm>
          <a:prstGeom prst="rect">
            <a:avLst/>
          </a:prstGeom>
        </p:spPr>
      </p:pic>
      <p:pic>
        <p:nvPicPr>
          <p:cNvPr id="8" name="Graphique 7" descr="Pile avec un remplissage uni">
            <a:extLst>
              <a:ext uri="{FF2B5EF4-FFF2-40B4-BE49-F238E27FC236}">
                <a16:creationId xmlns:a16="http://schemas.microsoft.com/office/drawing/2014/main" id="{7086FCA7-32BB-417C-8328-E2F238EE2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3131" y="3653301"/>
            <a:ext cx="642842" cy="642842"/>
          </a:xfrm>
          <a:prstGeom prst="rect">
            <a:avLst/>
          </a:prstGeom>
        </p:spPr>
      </p:pic>
      <p:pic>
        <p:nvPicPr>
          <p:cNvPr id="10" name="Graphique 9" descr="Diagramme d’interconnexion avec un remplissage uni">
            <a:extLst>
              <a:ext uri="{FF2B5EF4-FFF2-40B4-BE49-F238E27FC236}">
                <a16:creationId xmlns:a16="http://schemas.microsoft.com/office/drawing/2014/main" id="{4D93E3A9-5407-4286-B089-1FFC23CCB2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2136" y="3127312"/>
            <a:ext cx="642842" cy="642842"/>
          </a:xfrm>
          <a:prstGeom prst="rect">
            <a:avLst/>
          </a:prstGeom>
        </p:spPr>
      </p:pic>
      <p:pic>
        <p:nvPicPr>
          <p:cNvPr id="14" name="Graphique 13" descr="Amélioration continue avec un remplissage uni">
            <a:extLst>
              <a:ext uri="{FF2B5EF4-FFF2-40B4-BE49-F238E27FC236}">
                <a16:creationId xmlns:a16="http://schemas.microsoft.com/office/drawing/2014/main" id="{C641A1B0-6504-4360-A866-F6345AA33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5419" y="4069384"/>
            <a:ext cx="798972" cy="79897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1B989D1-8E2E-4CDB-B9A2-EE85A7F175E4}"/>
              </a:ext>
            </a:extLst>
          </p:cNvPr>
          <p:cNvSpPr txBox="1"/>
          <p:nvPr/>
        </p:nvSpPr>
        <p:spPr>
          <a:xfrm>
            <a:off x="6317087" y="1860567"/>
            <a:ext cx="639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Acquisition d’équipements listés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03A8720-0396-4F89-B845-F03C7BCAEB88}"/>
              </a:ext>
            </a:extLst>
          </p:cNvPr>
          <p:cNvSpPr txBox="1"/>
          <p:nvPr/>
        </p:nvSpPr>
        <p:spPr>
          <a:xfrm>
            <a:off x="2408349" y="2706006"/>
            <a:ext cx="4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Captage à la source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6A27F79-1195-48F0-969D-A5E5DF469599}"/>
              </a:ext>
            </a:extLst>
          </p:cNvPr>
          <p:cNvSpPr txBox="1"/>
          <p:nvPr/>
        </p:nvSpPr>
        <p:spPr>
          <a:xfrm>
            <a:off x="2408349" y="3219026"/>
            <a:ext cx="802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Réseaux et groupe aspirants avec rejet externe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EDF138-0679-4627-8189-1023DCD76C44}"/>
              </a:ext>
            </a:extLst>
          </p:cNvPr>
          <p:cNvSpPr txBox="1"/>
          <p:nvPr/>
        </p:nvSpPr>
        <p:spPr>
          <a:xfrm>
            <a:off x="2408349" y="3790056"/>
            <a:ext cx="78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 d’air réchauffé et compensation des débits extraits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AE5975-46C2-437D-A9D3-F26939588764}"/>
              </a:ext>
            </a:extLst>
          </p:cNvPr>
          <p:cNvSpPr txBox="1"/>
          <p:nvPr/>
        </p:nvSpPr>
        <p:spPr>
          <a:xfrm>
            <a:off x="2408349" y="4284204"/>
            <a:ext cx="4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Aide à la manipulation (OPTION)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DC0F05D-CD0A-40E1-B0F6-F9545F27BF49}"/>
              </a:ext>
            </a:extLst>
          </p:cNvPr>
          <p:cNvSpPr txBox="1"/>
          <p:nvPr/>
        </p:nvSpPr>
        <p:spPr>
          <a:xfrm>
            <a:off x="10258225" y="3140782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50%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97CC105-8D0F-4017-814B-096F3A5723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05" y="1558825"/>
            <a:ext cx="1404473" cy="1180875"/>
          </a:xfrm>
          <a:prstGeom prst="rect">
            <a:avLst/>
          </a:prstGeom>
        </p:spPr>
      </p:pic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707B0A31-D7EF-1638-750F-FB06DB5E074C}"/>
              </a:ext>
            </a:extLst>
          </p:cNvPr>
          <p:cNvSpPr/>
          <p:nvPr/>
        </p:nvSpPr>
        <p:spPr>
          <a:xfrm>
            <a:off x="9343518" y="2684298"/>
            <a:ext cx="380906" cy="2026927"/>
          </a:xfrm>
          <a:prstGeom prst="rightBrace">
            <a:avLst>
              <a:gd name="adj1" fmla="val 5111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843A3C-AA66-26E2-E6EB-A7684506E060}"/>
              </a:ext>
            </a:extLst>
          </p:cNvPr>
          <p:cNvSpPr txBox="1"/>
          <p:nvPr/>
        </p:nvSpPr>
        <p:spPr>
          <a:xfrm>
            <a:off x="2408349" y="5441252"/>
            <a:ext cx="78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Vérification des performances aérauliques et acoustiques de l’installation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34E09A-D3A3-46DE-8BD4-E32D93006C5C}"/>
              </a:ext>
            </a:extLst>
          </p:cNvPr>
          <p:cNvSpPr txBox="1"/>
          <p:nvPr/>
        </p:nvSpPr>
        <p:spPr>
          <a:xfrm>
            <a:off x="10369705" y="5123502"/>
            <a:ext cx="146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70%</a:t>
            </a:r>
          </a:p>
        </p:txBody>
      </p:sp>
      <p:pic>
        <p:nvPicPr>
          <p:cNvPr id="11" name="Graphique 10" descr="Badge Tick1 avec un remplissage uni">
            <a:extLst>
              <a:ext uri="{FF2B5EF4-FFF2-40B4-BE49-F238E27FC236}">
                <a16:creationId xmlns:a16="http://schemas.microsoft.com/office/drawing/2014/main" id="{432D1CC8-7106-9CBD-4347-78E7CCE94C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86082" y="5309629"/>
            <a:ext cx="788027" cy="7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theme/theme1.xml><?xml version="1.0" encoding="utf-8"?>
<a:theme xmlns:a="http://schemas.openxmlformats.org/drawingml/2006/main" name="Masque ppt Carsat NE 2021">
  <a:themeElements>
    <a:clrScheme name="Personnalisé 440">
      <a:dk1>
        <a:srgbClr val="000000"/>
      </a:dk1>
      <a:lt1>
        <a:srgbClr val="FFFFFF"/>
      </a:lt1>
      <a:dk2>
        <a:srgbClr val="0C419A"/>
      </a:dk2>
      <a:lt2>
        <a:srgbClr val="D05559"/>
      </a:lt2>
      <a:accent1>
        <a:srgbClr val="FBAF00"/>
      </a:accent1>
      <a:accent2>
        <a:srgbClr val="E31C79"/>
      </a:accent2>
      <a:accent3>
        <a:srgbClr val="A05EB5"/>
      </a:accent3>
      <a:accent4>
        <a:srgbClr val="00A5DF"/>
      </a:accent4>
      <a:accent5>
        <a:srgbClr val="758CC0"/>
      </a:accent5>
      <a:accent6>
        <a:srgbClr val="00AB8E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PT AMRP 2021 16_9 Nord-Est.potx" id="{9C312C2B-4008-4287-8A21-34170B33B87A}" vid="{813D2738-41F3-42D1-9AD2-B6C5B6EF827B}"/>
    </a:ext>
  </a:extLst>
</a:theme>
</file>

<file path=ppt/theme/theme2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Thème Office">
  <a:themeElements>
    <a:clrScheme name="Personnalisé 440">
      <a:dk1>
        <a:srgbClr val="000000"/>
      </a:dk1>
      <a:lt1>
        <a:srgbClr val="FFFFFF"/>
      </a:lt1>
      <a:dk2>
        <a:srgbClr val="0C419A"/>
      </a:dk2>
      <a:lt2>
        <a:srgbClr val="D05559"/>
      </a:lt2>
      <a:accent1>
        <a:srgbClr val="FBAF00"/>
      </a:accent1>
      <a:accent2>
        <a:srgbClr val="E31C79"/>
      </a:accent2>
      <a:accent3>
        <a:srgbClr val="A05EB5"/>
      </a:accent3>
      <a:accent4>
        <a:srgbClr val="00A5DF"/>
      </a:accent4>
      <a:accent5>
        <a:srgbClr val="758CC0"/>
      </a:accent5>
      <a:accent6>
        <a:srgbClr val="00AB8E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8c7f0a-5550-4150-8379-59d49f365557" xsi:nil="true"/>
    <lcf76f155ced4ddcb4097134ff3c332f xmlns="7e078d18-820d-42c7-880c-5f05d13364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83B2AFE76DD4C9618FD8FA811A7F4" ma:contentTypeVersion="15" ma:contentTypeDescription="Crée un document." ma:contentTypeScope="" ma:versionID="32838e4d6e2b3c55d56dffe0eec59e7f">
  <xsd:schema xmlns:xsd="http://www.w3.org/2001/XMLSchema" xmlns:xs="http://www.w3.org/2001/XMLSchema" xmlns:p="http://schemas.microsoft.com/office/2006/metadata/properties" xmlns:ns2="7e078d18-820d-42c7-880c-5f05d13364e9" xmlns:ns3="f08c7f0a-5550-4150-8379-59d49f365557" targetNamespace="http://schemas.microsoft.com/office/2006/metadata/properties" ma:root="true" ma:fieldsID="f0311268aff5c85ec23034a87413f90e" ns2:_="" ns3:_="">
    <xsd:import namespace="7e078d18-820d-42c7-880c-5f05d13364e9"/>
    <xsd:import namespace="f08c7f0a-5550-4150-8379-59d49f365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78d18-820d-42c7-880c-5f05d1336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4b7a96a-b578-4909-ad21-8b2e0cb6f8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f0a-5550-4150-8379-59d49f365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2cbb1bd-9072-43d4-b5c2-f64df92614e5}" ma:internalName="TaxCatchAll" ma:showField="CatchAllData" ma:web="f08c7f0a-5550-4150-8379-59d49f3655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A64393-95D5-4588-A69D-FA981962DAD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f08c7f0a-5550-4150-8379-59d49f365557"/>
    <ds:schemaRef ds:uri="http://purl.org/dc/elements/1.1/"/>
    <ds:schemaRef ds:uri="http://schemas.openxmlformats.org/package/2006/metadata/core-properties"/>
    <ds:schemaRef ds:uri="7e078d18-820d-42c7-880c-5f05d13364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9CA8F3-163F-4483-A016-53493754E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78d18-820d-42c7-880c-5f05d13364e9"/>
    <ds:schemaRef ds:uri="f08c7f0a-5550-4150-8379-59d49f365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9EAA50-5079-4CED-9185-D080FF5E02E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ed0d54-54d7-4498-9042-bf1d68447b7b}" enabled="1" method="Privileged" siteId="{7512341a-42c3-44bb-beee-e013048f124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Masque PPT AMRP 2021 16_9 Nord-Est</Template>
  <TotalTime>2609</TotalTime>
  <Words>4506</Words>
  <Application>Microsoft Office PowerPoint</Application>
  <PresentationFormat>Grand écran</PresentationFormat>
  <Paragraphs>624</Paragraphs>
  <Slides>55</Slides>
  <Notes>41</Notes>
  <HiddenSlides>31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Police système Courant</vt:lpstr>
      <vt:lpstr>Symbol</vt:lpstr>
      <vt:lpstr>Wingdings</vt:lpstr>
      <vt:lpstr>Masque ppt Carsat NE 2021</vt:lpstr>
      <vt:lpstr>masque PPT V3</vt:lpstr>
      <vt:lpstr>Thème Office</vt:lpstr>
      <vt:lpstr>Prévention des risques professionnels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Présentation PowerPoint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Le fonds d’investissement dans la prévention de l’usure professionnelle</vt:lpstr>
      <vt:lpstr>Présentation PowerPoint</vt:lpstr>
      <vt:lpstr>contexte</vt:lpstr>
      <vt:lpstr>Agir contre l’usure professionnelle</vt:lpstr>
      <vt:lpstr>Quatre types d’actions</vt:lpstr>
      <vt:lpstr>Pour Quels destinataires ?</vt:lpstr>
      <vt:lpstr>Des orientations ancrées dans la réalité des conditions de travail         </vt:lpstr>
      <vt:lpstr>Présentation PowerPoint</vt:lpstr>
      <vt:lpstr>Une aide orientée principalement vers les entreprises</vt:lpstr>
      <vt:lpstr>Une priorité donnée aux TPE / PME</vt:lpstr>
      <vt:lpstr>Présentation PowerPoint</vt:lpstr>
      <vt:lpstr>Présentation PowerPoint</vt:lpstr>
      <vt:lpstr>projets de transition professionnelle</vt:lpstr>
      <vt:lpstr>Présentation PowerPoint</vt:lpstr>
      <vt:lpstr>Les organismes de prévention des branches professionnelles</vt:lpstr>
      <vt:lpstr>Présentation PowerPoint</vt:lpstr>
      <vt:lpstr>Les aides directes aux entreprises, pour qui ?</vt:lpstr>
      <vt:lpstr>Les aides directes aux entreprises, pour quoi ?</vt:lpstr>
      <vt:lpstr>Les aides directes aux entreprises dans l’environnement de la branche AT/MP </vt:lpstr>
      <vt:lpstr>Les diagnostics ergonomiques</vt:lpstr>
      <vt:lpstr>Les équipements</vt:lpstr>
      <vt:lpstr>Les formations</vt:lpstr>
      <vt:lpstr>Les actions de sensibilisation et de communication </vt:lpstr>
      <vt:lpstr>Les aménagements de poste dans le cadre de la prévention de la désinsertion professionnelle</vt:lpstr>
      <vt:lpstr>frais de personnels dédiés à la prévention des risques ergonomiques</vt:lpstr>
      <vt:lpstr>La valorisation des accords de branche</vt:lpstr>
      <vt:lpstr>plafonds hors accord de bRanche et en cas d’accord de branche</vt:lpstr>
      <vt:lpstr>plafonds hors accord de bRanche et en cas d’accord de branche</vt:lpstr>
      <vt:lpstr>Comment Faire sa demande</vt:lpstr>
      <vt:lpstr>Présentation PowerPoint</vt:lpstr>
      <vt:lpstr>Annexes pour les demandes d’aides financières</vt:lpstr>
      <vt:lpstr>Annexes pour les demandes d’aides financières</vt:lpstr>
      <vt:lpstr>Notre offre de service en prévention</vt:lpstr>
      <vt:lpstr>Notre offre de service en prévention</vt:lpstr>
      <vt:lpstr>Notre offre de service en prévention</vt:lpstr>
      <vt:lpstr>Notre offre de service en prévention</vt:lpstr>
      <vt:lpstr>Point sur les incitations financières</vt:lpstr>
      <vt:lpstr>Incitations financières 2024</vt:lpstr>
      <vt:lpstr>CONSOMMATION 2024 au 24/05/2024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LOMBART Nicolas</dc:creator>
  <cp:lastModifiedBy>LOMBART Nicolas</cp:lastModifiedBy>
  <cp:revision>84</cp:revision>
  <dcterms:created xsi:type="dcterms:W3CDTF">2022-08-09T07:05:55Z</dcterms:created>
  <dcterms:modified xsi:type="dcterms:W3CDTF">2024-10-11T10:40:35Z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0x0101004A183B2AFE76DD4C9618FD8FA811A7F4</vt:lpwstr>
  </property>
  <property fmtid="{D5CDD505-2E9C-101B-9397-08002B2CF9AE}" pid="3" name="ClassificationContentMarkingFooterText">
    <vt:lpwstr>Restreint, diffusion restreinte à l’interne de la Branche Retraite</vt:lpwstr>
  </property>
  <property fmtid="{D5CDD505-2E9C-101B-9397-08002B2CF9AE}" pid="4" name="MediaServiceImageTags">
    <vt:lpwstr/>
  </property>
</Properties>
</file>